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7"/>
  </p:notesMasterIdLst>
  <p:handoutMasterIdLst>
    <p:handoutMasterId r:id="rId58"/>
  </p:handoutMasterIdLst>
  <p:sldIdLst>
    <p:sldId id="256" r:id="rId2"/>
    <p:sldId id="257" r:id="rId3"/>
    <p:sldId id="319" r:id="rId4"/>
    <p:sldId id="320" r:id="rId5"/>
    <p:sldId id="321" r:id="rId6"/>
    <p:sldId id="322" r:id="rId7"/>
    <p:sldId id="323" r:id="rId8"/>
    <p:sldId id="324" r:id="rId9"/>
    <p:sldId id="325" r:id="rId10"/>
    <p:sldId id="316" r:id="rId11"/>
    <p:sldId id="296" r:id="rId12"/>
    <p:sldId id="329" r:id="rId13"/>
    <p:sldId id="297" r:id="rId14"/>
    <p:sldId id="326" r:id="rId15"/>
    <p:sldId id="318" r:id="rId16"/>
    <p:sldId id="300" r:id="rId17"/>
    <p:sldId id="299" r:id="rId18"/>
    <p:sldId id="330" r:id="rId19"/>
    <p:sldId id="306" r:id="rId20"/>
    <p:sldId id="308" r:id="rId21"/>
    <p:sldId id="373" r:id="rId22"/>
    <p:sldId id="332" r:id="rId23"/>
    <p:sldId id="338" r:id="rId24"/>
    <p:sldId id="303" r:id="rId25"/>
    <p:sldId id="301" r:id="rId26"/>
    <p:sldId id="302" r:id="rId27"/>
    <p:sldId id="304" r:id="rId28"/>
    <p:sldId id="341" r:id="rId29"/>
    <p:sldId id="342" r:id="rId30"/>
    <p:sldId id="307" r:id="rId31"/>
    <p:sldId id="310" r:id="rId32"/>
    <p:sldId id="343" r:id="rId33"/>
    <p:sldId id="346" r:id="rId34"/>
    <p:sldId id="311" r:id="rId35"/>
    <p:sldId id="347" r:id="rId36"/>
    <p:sldId id="312" r:id="rId37"/>
    <p:sldId id="350" r:id="rId38"/>
    <p:sldId id="348" r:id="rId39"/>
    <p:sldId id="370" r:id="rId40"/>
    <p:sldId id="371" r:id="rId41"/>
    <p:sldId id="355" r:id="rId42"/>
    <p:sldId id="352" r:id="rId43"/>
    <p:sldId id="334" r:id="rId44"/>
    <p:sldId id="353" r:id="rId45"/>
    <p:sldId id="356" r:id="rId46"/>
    <p:sldId id="358" r:id="rId47"/>
    <p:sldId id="359" r:id="rId48"/>
    <p:sldId id="361" r:id="rId49"/>
    <p:sldId id="362" r:id="rId50"/>
    <p:sldId id="363" r:id="rId51"/>
    <p:sldId id="364" r:id="rId52"/>
    <p:sldId id="357" r:id="rId53"/>
    <p:sldId id="372" r:id="rId54"/>
    <p:sldId id="369" r:id="rId55"/>
    <p:sldId id="365" r:id="rId56"/>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1D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9" autoAdjust="0"/>
    <p:restoredTop sz="86522" autoAdjust="0"/>
  </p:normalViewPr>
  <p:slideViewPr>
    <p:cSldViewPr>
      <p:cViewPr>
        <p:scale>
          <a:sx n="118" d="100"/>
          <a:sy n="118" d="100"/>
        </p:scale>
        <p:origin x="-474" y="522"/>
      </p:cViewPr>
      <p:guideLst>
        <p:guide orient="horz" pos="2160"/>
        <p:guide pos="2880"/>
      </p:guideLst>
    </p:cSldViewPr>
  </p:slideViewPr>
  <p:outlineViewPr>
    <p:cViewPr>
      <p:scale>
        <a:sx n="33" d="100"/>
        <a:sy n="33" d="100"/>
      </p:scale>
      <p:origin x="276" y="96"/>
    </p:cViewPr>
  </p:outlineViewPr>
  <p:notesTextViewPr>
    <p:cViewPr>
      <p:scale>
        <a:sx n="100" d="100"/>
        <a:sy n="100" d="100"/>
      </p:scale>
      <p:origin x="0" y="0"/>
    </p:cViewPr>
  </p:notesTextViewPr>
  <p:sorterViewPr>
    <p:cViewPr>
      <p:scale>
        <a:sx n="94" d="100"/>
        <a:sy n="94" d="100"/>
      </p:scale>
      <p:origin x="0" y="3606"/>
    </p:cViewPr>
  </p:sorterViewPr>
  <p:notesViewPr>
    <p:cSldViewPr>
      <p:cViewPr varScale="1">
        <p:scale>
          <a:sx n="67" d="100"/>
          <a:sy n="67" d="100"/>
        </p:scale>
        <p:origin x="-2832"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endParaRPr lang="en-US"/>
          </a:p>
        </p:txBody>
      </p:sp>
      <p:sp>
        <p:nvSpPr>
          <p:cNvPr id="3" name="Date Placeholder 2"/>
          <p:cNvSpPr>
            <a:spLocks noGrp="1"/>
          </p:cNvSpPr>
          <p:nvPr>
            <p:ph type="dt" sz="quarter" idx="1"/>
          </p:nvPr>
        </p:nvSpPr>
        <p:spPr>
          <a:xfrm>
            <a:off x="4143209" y="0"/>
            <a:ext cx="3170357" cy="480547"/>
          </a:xfrm>
          <a:prstGeom prst="rect">
            <a:avLst/>
          </a:prstGeom>
        </p:spPr>
        <p:txBody>
          <a:bodyPr vert="horz" lIns="93790" tIns="46895" rIns="93790" bIns="46895" rtlCol="0"/>
          <a:lstStyle>
            <a:lvl1pPr algn="r">
              <a:defRPr sz="1200"/>
            </a:lvl1pPr>
          </a:lstStyle>
          <a:p>
            <a:fld id="{DE121764-6C35-4959-AAF0-6047A0D004A0}" type="datetimeFigureOut">
              <a:rPr lang="en-US" smtClean="0"/>
              <a:pPr/>
              <a:t>11/26/2017</a:t>
            </a:fld>
            <a:endParaRPr lang="en-US"/>
          </a:p>
        </p:txBody>
      </p:sp>
      <p:sp>
        <p:nvSpPr>
          <p:cNvPr id="4" name="Footer Placeholder 3"/>
          <p:cNvSpPr>
            <a:spLocks noGrp="1"/>
          </p:cNvSpPr>
          <p:nvPr>
            <p:ph type="ftr" sz="quarter" idx="2"/>
          </p:nvPr>
        </p:nvSpPr>
        <p:spPr>
          <a:xfrm>
            <a:off x="0" y="9119030"/>
            <a:ext cx="3170357" cy="480547"/>
          </a:xfrm>
          <a:prstGeom prst="rect">
            <a:avLst/>
          </a:prstGeom>
        </p:spPr>
        <p:txBody>
          <a:bodyPr vert="horz" lIns="93790" tIns="46895" rIns="93790" bIns="46895" rtlCol="0" anchor="b"/>
          <a:lstStyle>
            <a:lvl1pPr algn="l">
              <a:defRPr sz="1200"/>
            </a:lvl1pPr>
          </a:lstStyle>
          <a:p>
            <a:endParaRPr lang="en-US"/>
          </a:p>
        </p:txBody>
      </p:sp>
      <p:sp>
        <p:nvSpPr>
          <p:cNvPr id="5" name="Slide Number Placeholder 4"/>
          <p:cNvSpPr>
            <a:spLocks noGrp="1"/>
          </p:cNvSpPr>
          <p:nvPr>
            <p:ph type="sldNum" sz="quarter" idx="3"/>
          </p:nvPr>
        </p:nvSpPr>
        <p:spPr>
          <a:xfrm>
            <a:off x="4143209" y="9119030"/>
            <a:ext cx="3170357" cy="480547"/>
          </a:xfrm>
          <a:prstGeom prst="rect">
            <a:avLst/>
          </a:prstGeom>
        </p:spPr>
        <p:txBody>
          <a:bodyPr vert="horz" lIns="93790" tIns="46895" rIns="93790" bIns="46895" rtlCol="0" anchor="b"/>
          <a:lstStyle>
            <a:lvl1pPr algn="r">
              <a:defRPr sz="1200"/>
            </a:lvl1pPr>
          </a:lstStyle>
          <a:p>
            <a:fld id="{D12D9404-B092-42FA-BCBC-E6B2E791BE3B}" type="slidenum">
              <a:rPr lang="en-US" smtClean="0"/>
              <a:pPr/>
              <a:t>‹#›</a:t>
            </a:fld>
            <a:endParaRPr lang="en-US"/>
          </a:p>
        </p:txBody>
      </p:sp>
    </p:spTree>
    <p:extLst>
      <p:ext uri="{BB962C8B-B14F-4D97-AF65-F5344CB8AC3E}">
        <p14:creationId xmlns:p14="http://schemas.microsoft.com/office/powerpoint/2010/main" val="440684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04AABCE4-0D4C-43AB-B4CC-ED1E558C8354}" type="datetimeFigureOut">
              <a:rPr lang="en-US" smtClean="0"/>
              <a:pPr/>
              <a:t>11/26/2017</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6C7925B6-6173-4E7D-97B5-EFF8F61B8BB1}" type="slidenum">
              <a:rPr lang="en-US" smtClean="0"/>
              <a:pPr/>
              <a:t>‹#›</a:t>
            </a:fld>
            <a:endParaRPr lang="en-US"/>
          </a:p>
        </p:txBody>
      </p:sp>
    </p:spTree>
    <p:extLst>
      <p:ext uri="{BB962C8B-B14F-4D97-AF65-F5344CB8AC3E}">
        <p14:creationId xmlns:p14="http://schemas.microsoft.com/office/powerpoint/2010/main" val="370488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r>
              <a:rPr lang="en-US" dirty="0" smtClean="0"/>
              <a:t>Any presentation is only as good as the source material available.</a:t>
            </a:r>
          </a:p>
          <a:p>
            <a:endParaRPr lang="en-US" dirty="0" smtClean="0"/>
          </a:p>
          <a:p>
            <a:r>
              <a:rPr lang="en-US" dirty="0" smtClean="0"/>
              <a:t>Area 74 archival  material mainly our history book</a:t>
            </a:r>
          </a:p>
          <a:p>
            <a:r>
              <a:rPr lang="en-US" dirty="0" smtClean="0"/>
              <a:t>Area 75 archives</a:t>
            </a:r>
            <a:r>
              <a:rPr lang="en-US" baseline="0" dirty="0" smtClean="0"/>
              <a:t> </a:t>
            </a:r>
          </a:p>
          <a:p>
            <a:r>
              <a:rPr lang="en-US" baseline="0" dirty="0" smtClean="0"/>
              <a:t>The GSO Archives in New York</a:t>
            </a:r>
          </a:p>
          <a:p>
            <a:r>
              <a:rPr lang="en-US" baseline="0" dirty="0" smtClean="0"/>
              <a:t>What I could find from a reliable source on the internet</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6400" dirty="0" smtClean="0"/>
              <a:t>In order to give a clear picture of our history I will have to include some history of Area 75 shown in gray. </a:t>
            </a:r>
          </a:p>
          <a:p>
            <a:endParaRPr lang="en-US" sz="6400" dirty="0" smtClean="0"/>
          </a:p>
          <a:p>
            <a:r>
              <a:rPr lang="en-US" sz="6400" dirty="0" smtClean="0"/>
              <a:t>So what did we look like?</a:t>
            </a:r>
            <a:endParaRPr lang="en-US" sz="6400"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latin typeface="Bodoni MT" pitchFamily="18" charset="0"/>
              </a:rPr>
              <a:t>                                                   FIRST KNOWN CONTACT</a:t>
            </a:r>
          </a:p>
          <a:p>
            <a:pPr algn="l"/>
            <a:endParaRPr lang="en-US" dirty="0" smtClean="0">
              <a:latin typeface="Bodoni MT" pitchFamily="18" charset="0"/>
            </a:endParaRPr>
          </a:p>
          <a:p>
            <a:pPr algn="l"/>
            <a:r>
              <a:rPr lang="en-US" dirty="0" smtClean="0">
                <a:latin typeface="Bodoni MT" pitchFamily="18" charset="0"/>
              </a:rPr>
              <a:t>Nov 20, 1939 </a:t>
            </a:r>
          </a:p>
          <a:p>
            <a:pPr algn="l"/>
            <a:r>
              <a:rPr lang="en-US" dirty="0" smtClean="0">
                <a:latin typeface="Bodoni MT" pitchFamily="18" charset="0"/>
              </a:rPr>
              <a:t>Harry Smith from Waunakee, </a:t>
            </a:r>
            <a:r>
              <a:rPr lang="en-US" dirty="0" err="1" smtClean="0">
                <a:latin typeface="Bodoni MT" pitchFamily="18" charset="0"/>
              </a:rPr>
              <a:t>Wi</a:t>
            </a:r>
            <a:r>
              <a:rPr lang="en-US" dirty="0" smtClean="0">
                <a:latin typeface="Bodoni MT" pitchFamily="18" charset="0"/>
              </a:rPr>
              <a:t> writes New York for help. </a:t>
            </a:r>
          </a:p>
          <a:p>
            <a:pPr algn="l"/>
            <a:endParaRPr lang="en-US" dirty="0" smtClean="0">
              <a:latin typeface="Bodoni MT" pitchFamily="18" charset="0"/>
            </a:endParaRPr>
          </a:p>
          <a:p>
            <a:pPr algn="l"/>
            <a:r>
              <a:rPr lang="en-US" dirty="0" smtClean="0">
                <a:latin typeface="Bodoni MT" pitchFamily="18" charset="0"/>
              </a:rPr>
              <a:t>We are not sure how he learned about Alcoholics Anonymous</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latin typeface="Bodoni MT" pitchFamily="18" charset="0"/>
              </a:rPr>
              <a:t>But perhaps he reached out for help after reading the  article “God and the Alcoholic in the Sept 1939 Liberty Magazine.  Whatever the case he was ready to do something about his drinking.</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Bodoni MT" pitchFamily="18" charset="0"/>
              </a:rPr>
              <a:t>Waunakee is located 12 miles north of Madison Wisconsin.</a:t>
            </a:r>
          </a:p>
          <a:p>
            <a:endParaRPr lang="en-US" dirty="0" smtClean="0">
              <a:latin typeface="Bodoni MT" pitchFamily="18" charset="0"/>
            </a:endParaRPr>
          </a:p>
          <a:p>
            <a:r>
              <a:rPr lang="en-US" dirty="0" smtClean="0">
                <a:latin typeface="Bodoni MT" pitchFamily="18" charset="0"/>
              </a:rPr>
              <a:t> He is informed by the Alcoholics Foundation there are no meetings or any other alcoholics in Wisconsin seeking help that they know of.</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Bodoni MT" pitchFamily="18" charset="0"/>
              </a:rPr>
              <a:t>Instead Harry was told the closest help for him was 196 miles away in Chicago.  </a:t>
            </a:r>
          </a:p>
          <a:p>
            <a:endParaRPr lang="en-US" dirty="0" smtClean="0">
              <a:latin typeface="Bodoni MT" pitchFamily="18" charset="0"/>
            </a:endParaRPr>
          </a:p>
          <a:p>
            <a:r>
              <a:rPr lang="en-US" dirty="0" smtClean="0">
                <a:latin typeface="Bodoni MT" pitchFamily="18" charset="0"/>
              </a:rPr>
              <a:t>I wonder how many of us would have been willing to travel</a:t>
            </a:r>
            <a:r>
              <a:rPr lang="en-US" baseline="0" dirty="0" smtClean="0">
                <a:latin typeface="Bodoni MT" pitchFamily="18" charset="0"/>
              </a:rPr>
              <a:t> that far for help when were ready to stop drinking? Not sure I would have.</a:t>
            </a:r>
          </a:p>
          <a:p>
            <a:endParaRPr lang="en-US" dirty="0" smtClean="0">
              <a:latin typeface="Bodoni MT" pitchFamily="18" charset="0"/>
            </a:endParaRPr>
          </a:p>
          <a:p>
            <a:r>
              <a:rPr lang="en-US" dirty="0" smtClean="0">
                <a:latin typeface="Bodoni MT" pitchFamily="18" charset="0"/>
              </a:rPr>
              <a:t>Check out that date.  Chicago’s 1</a:t>
            </a:r>
            <a:r>
              <a:rPr lang="en-US" baseline="30000" dirty="0" smtClean="0">
                <a:latin typeface="Bodoni MT" pitchFamily="18" charset="0"/>
              </a:rPr>
              <a:t>st</a:t>
            </a:r>
            <a:r>
              <a:rPr lang="en-US" dirty="0" smtClean="0">
                <a:latin typeface="Bodoni MT" pitchFamily="18" charset="0"/>
              </a:rPr>
              <a:t> meeting is held just one month before Harry needs help. Coincidence?  WE THINK NOT</a:t>
            </a:r>
          </a:p>
          <a:p>
            <a:endParaRPr lang="en-US" dirty="0" smtClean="0">
              <a:latin typeface="Bodoni MT" pitchFamily="18" charset="0"/>
            </a:endParaRPr>
          </a:p>
          <a:p>
            <a:r>
              <a:rPr lang="en-US" dirty="0" smtClean="0">
                <a:latin typeface="Bodoni MT" pitchFamily="18" charset="0"/>
              </a:rPr>
              <a:t>Now these dates represent when</a:t>
            </a:r>
            <a:r>
              <a:rPr lang="en-US" baseline="0" dirty="0" smtClean="0">
                <a:latin typeface="Bodoni MT" pitchFamily="18" charset="0"/>
              </a:rPr>
              <a:t> a real structured AA meeting took place.  Many members back then were sober up to 6 or 9 months before any actual meeting started. </a:t>
            </a:r>
          </a:p>
          <a:p>
            <a:endParaRPr lang="en-US" baseline="0" dirty="0" smtClean="0">
              <a:latin typeface="Bodoni MT" pitchFamily="18" charset="0"/>
            </a:endParaRPr>
          </a:p>
          <a:p>
            <a:pPr defTabSz="937900">
              <a:defRPr/>
            </a:pPr>
            <a:r>
              <a:rPr lang="en-US" dirty="0" smtClean="0">
                <a:latin typeface="Bodoni MT" pitchFamily="18" charset="0"/>
              </a:rPr>
              <a:t>April 1941 – Minneapolis, MN</a:t>
            </a:r>
          </a:p>
          <a:p>
            <a:endParaRPr lang="en-US" baseline="0" dirty="0" smtClean="0">
              <a:latin typeface="Bodoni MT" pitchFamily="18" charset="0"/>
            </a:endParaRPr>
          </a:p>
          <a:p>
            <a:endParaRPr lang="en-US" baseline="0" dirty="0" smtClean="0">
              <a:latin typeface="Bodoni MT"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the Wisconsin State Hospital for the Insane. It was the first mental hospital built in Wisconsin. In 1935, the facility was renamed Mendota State Hospital.  </a:t>
            </a:r>
          </a:p>
          <a:p>
            <a:endParaRPr lang="en-US" dirty="0" smtClean="0"/>
          </a:p>
          <a:p>
            <a:r>
              <a:rPr lang="en-US" dirty="0" smtClean="0"/>
              <a:t>Harry Smith is a cook or chef at this facility and meets alcoholic patients on a daily bases. </a:t>
            </a:r>
          </a:p>
          <a:p>
            <a:endParaRPr lang="en-US" dirty="0" smtClean="0"/>
          </a:p>
          <a:p>
            <a:r>
              <a:rPr lang="en-US" dirty="0" smtClean="0"/>
              <a:t>He pushes the need for them to write New York and get the</a:t>
            </a:r>
            <a:r>
              <a:rPr lang="en-US" baseline="0" dirty="0" smtClean="0"/>
              <a:t> big</a:t>
            </a:r>
            <a:r>
              <a:rPr lang="en-US" dirty="0" smtClean="0"/>
              <a:t> book because it could save their lives.</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In a letter to the New York Office dated July 12, 1940 Harry wrote;</a:t>
            </a:r>
          </a:p>
          <a:p>
            <a:r>
              <a:rPr lang="en-US" dirty="0" smtClean="0">
                <a:latin typeface="Times New Roman" pitchFamily="18" charset="0"/>
                <a:cs typeface="Times New Roman" pitchFamily="18" charset="0"/>
              </a:rPr>
              <a:t> </a:t>
            </a:r>
          </a:p>
          <a:p>
            <a:r>
              <a:rPr lang="en-US" i="1" dirty="0" smtClean="0">
                <a:latin typeface="Times New Roman" pitchFamily="18" charset="0"/>
                <a:cs typeface="Times New Roman" pitchFamily="18" charset="0"/>
              </a:rPr>
              <a:t>“Since I received your wonderful book I have lost all desire for drink and have passed the good works along to several others who have derived benefit from it and I must say some of these cases surely seemed hopeless at the time. We are a group of five now.”</a:t>
            </a:r>
            <a:endParaRPr lang="en-US" i="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York’s reply a week or so later reads in part:</a:t>
            </a:r>
          </a:p>
          <a:p>
            <a:endParaRPr lang="en-US" dirty="0" smtClean="0"/>
          </a:p>
          <a:p>
            <a:r>
              <a:rPr lang="en-US" dirty="0" smtClean="0"/>
              <a:t>“. . . We had been somewhat puzzled by several letters which stated that the book had been recommended to them by a Mr. Smith of Waunakee since we had no knowledge of your progress and the efforts you were making with others. We, therefore, take this opportunity to thank you on behalf of Alcoholics Anonymous from coast to coast, a membership which now numbers close to one thousand, for your perseverance and faith.”</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Bodoni MT" pitchFamily="18" charset="0"/>
            </a:endParaRPr>
          </a:p>
          <a:p>
            <a:endParaRPr lang="en-US" dirty="0" smtClean="0">
              <a:latin typeface="Bodoni MT" pitchFamily="18" charset="0"/>
            </a:endParaRPr>
          </a:p>
          <a:p>
            <a:r>
              <a:rPr lang="en-US" dirty="0" smtClean="0">
                <a:latin typeface="Bodoni MT" pitchFamily="18" charset="0"/>
              </a:rPr>
              <a:t>The next contact from Wisconsin is </a:t>
            </a:r>
            <a:r>
              <a:rPr lang="en-US" baseline="0" dirty="0" smtClean="0">
                <a:latin typeface="Bodoni MT" pitchFamily="18" charset="0"/>
              </a:rPr>
              <a:t> someone 220 miles away. </a:t>
            </a:r>
            <a:r>
              <a:rPr lang="en-US" dirty="0" smtClean="0">
                <a:latin typeface="Bodoni MT" pitchFamily="18" charset="0"/>
              </a:rPr>
              <a:t>Ed Krause from Eau Claire  writes NY for help  on February 22 1940</a:t>
            </a:r>
          </a:p>
          <a:p>
            <a:endParaRPr lang="en-US" dirty="0">
              <a:latin typeface="Bodoni MT"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On February 22, 1940, Ed K. wrote to the Alcoholic Foundation. He read about Alcoholics Anonymous in the </a:t>
            </a:r>
            <a:r>
              <a:rPr lang="en-US" i="1" dirty="0" smtClean="0"/>
              <a:t>Newsweek Magazine. [February 19, 1940]  He was looking for information on Alcoholics Anonymous.</a:t>
            </a:r>
          </a:p>
          <a:p>
            <a:endParaRPr lang="en-US" i="1" dirty="0" smtClean="0"/>
          </a:p>
          <a:p>
            <a:r>
              <a:rPr lang="en-US" i="1" dirty="0" smtClean="0"/>
              <a:t> In early April of 1940, the New York office sent him the book Alcoholics Anonymous</a:t>
            </a:r>
          </a:p>
          <a:p>
            <a:endParaRPr lang="en-US" i="1" dirty="0" smtClean="0"/>
          </a:p>
          <a:p>
            <a:pPr defTabSz="966506">
              <a:defRPr/>
            </a:pPr>
            <a:r>
              <a:rPr lang="en-US" dirty="0" smtClean="0"/>
              <a:t>On April 23, 1940, Ed K. wrote to the office that for the past month he was able to “truthfully say that [he was] off liquor.” He wanted any inquiries from the area to be sent to him.</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only</a:t>
            </a:r>
            <a:r>
              <a:rPr lang="en-US" baseline="0" dirty="0" smtClean="0"/>
              <a:t> going to cover the first 16 years of our history.  It will cover from 1935  when Bill &amp; Bob met to  the first General Service Conference in April 1951</a:t>
            </a:r>
          </a:p>
          <a:p>
            <a:endParaRPr lang="en-US" b="1" dirty="0" smtClean="0"/>
          </a:p>
          <a:p>
            <a:pPr defTabSz="966506">
              <a:defRPr/>
            </a:pPr>
            <a:r>
              <a:rPr lang="en-US" baseline="0" dirty="0" smtClean="0"/>
              <a:t>Here are some of AA’s highlights of that 16 year period. </a:t>
            </a:r>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latin typeface="Bodoni MT" pitchFamily="18" charset="0"/>
            </a:endParaRPr>
          </a:p>
          <a:p>
            <a:endParaRPr lang="en-US" sz="1600" dirty="0" smtClean="0">
              <a:latin typeface="Bodoni MT" pitchFamily="18" charset="0"/>
            </a:endParaRPr>
          </a:p>
          <a:p>
            <a:r>
              <a:rPr lang="en-US" sz="1600" dirty="0" smtClean="0">
                <a:latin typeface="Bodoni MT" pitchFamily="18" charset="0"/>
              </a:rPr>
              <a:t>In December of 1940, Ed wrote again to the office explaining the struggles he was having and also included the following update: </a:t>
            </a:r>
          </a:p>
          <a:p>
            <a:endParaRPr lang="en-US" sz="1600" dirty="0" smtClean="0">
              <a:latin typeface="Bodoni MT" pitchFamily="18" charset="0"/>
            </a:endParaRPr>
          </a:p>
          <a:p>
            <a:r>
              <a:rPr lang="en-US" sz="1600" dirty="0" smtClean="0">
                <a:latin typeface="Bodoni MT" pitchFamily="18" charset="0"/>
              </a:rPr>
              <a:t>“I have received a lot of help from the Chicago Group. Visited them for several days last summer and have been communicating with several of them since. This has helped me a lot. Mr. Smith </a:t>
            </a:r>
            <a:r>
              <a:rPr lang="en-US" sz="1600" dirty="0" smtClean="0">
                <a:solidFill>
                  <a:schemeClr val="tx1">
                    <a:lumMod val="50000"/>
                    <a:lumOff val="50000"/>
                  </a:schemeClr>
                </a:solidFill>
                <a:latin typeface="Bodoni MT" pitchFamily="18" charset="0"/>
              </a:rPr>
              <a:t>Waunakee</a:t>
            </a:r>
            <a:r>
              <a:rPr lang="en-US" sz="1600" dirty="0" smtClean="0">
                <a:latin typeface="Bodoni MT" pitchFamily="18" charset="0"/>
              </a:rPr>
              <a:t>, Wisconsin has been especially helpful to me. He dropped in on me one evening several weeks ago on his return from a trip where he got a fellow rehabilitated with his family and job. He traveled 800 miles just for this purpose. I have been down to the group meeting at </a:t>
            </a:r>
            <a:r>
              <a:rPr lang="en-US" sz="1600" dirty="0" smtClean="0">
                <a:solidFill>
                  <a:schemeClr val="tx1">
                    <a:lumMod val="50000"/>
                    <a:lumOff val="50000"/>
                  </a:schemeClr>
                </a:solidFill>
                <a:latin typeface="Bodoni MT" pitchFamily="18" charset="0"/>
              </a:rPr>
              <a:t>Waunakee</a:t>
            </a:r>
            <a:r>
              <a:rPr lang="en-US" sz="1600" dirty="0" smtClean="0">
                <a:latin typeface="Bodoni MT" pitchFamily="18" charset="0"/>
              </a:rPr>
              <a:t> twice since then. This man Smith sure lives and breathes AA. I have made several attempts at spreading the gospel here but so far they have fallen flat. “</a:t>
            </a:r>
          </a:p>
          <a:p>
            <a:endParaRPr lang="en-US" i="0" dirty="0" smtClean="0"/>
          </a:p>
          <a:p>
            <a:r>
              <a:rPr lang="en-US" i="0" dirty="0" smtClean="0"/>
              <a:t>His letter said </a:t>
            </a:r>
            <a:r>
              <a:rPr lang="en-US" i="0" dirty="0" err="1" smtClean="0"/>
              <a:t>Wal-Kaa</a:t>
            </a:r>
            <a:r>
              <a:rPr lang="en-US" i="0" dirty="0" smtClean="0"/>
              <a:t> but we believe it should have been </a:t>
            </a:r>
            <a:r>
              <a:rPr lang="en-US" i="0" dirty="0" smtClean="0">
                <a:latin typeface="Bodoni MT" pitchFamily="18" charset="0"/>
              </a:rPr>
              <a:t>Waukee  Not sure if</a:t>
            </a:r>
            <a:r>
              <a:rPr lang="en-US" i="0" baseline="0" dirty="0" smtClean="0">
                <a:latin typeface="Bodoni MT" pitchFamily="18" charset="0"/>
              </a:rPr>
              <a:t> it’s a type-o or not</a:t>
            </a:r>
            <a:endParaRPr lang="en-US" i="0"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Members got busy</a:t>
            </a:r>
            <a:r>
              <a:rPr lang="en-US" baseline="0" dirty="0" smtClean="0"/>
              <a:t> holding large public meetings and speaking at civic organizations </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endParaRPr lang="en-US" dirty="0" smtClean="0">
              <a:latin typeface="Bodoni MT" pitchFamily="18" charset="0"/>
            </a:endParaRPr>
          </a:p>
          <a:p>
            <a:pPr defTabSz="966506">
              <a:defRPr/>
            </a:pPr>
            <a:endParaRPr lang="en-US" dirty="0" smtClean="0">
              <a:latin typeface="Bodoni MT" pitchFamily="18" charset="0"/>
            </a:endParaRPr>
          </a:p>
          <a:p>
            <a:pPr defTabSz="966506">
              <a:defRPr/>
            </a:pPr>
            <a:endParaRPr lang="en-US" dirty="0" smtClean="0">
              <a:latin typeface="Bodoni MT" pitchFamily="18" charset="0"/>
            </a:endParaRPr>
          </a:p>
          <a:p>
            <a:pPr defTabSz="966506">
              <a:defRPr/>
            </a:pPr>
            <a:r>
              <a:rPr lang="en-US" dirty="0" smtClean="0">
                <a:latin typeface="Bodoni MT" pitchFamily="18" charset="0"/>
              </a:rPr>
              <a:t>AA looks like it is on its way, but has a long way to go</a:t>
            </a:r>
            <a:endParaRPr lang="en-US" dirty="0" smtClean="0"/>
          </a:p>
          <a:p>
            <a:pPr defTabSz="96650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Bodoni MT" pitchFamily="18" charset="0"/>
              </a:rPr>
              <a:t>Dr Gilbert “</a:t>
            </a:r>
            <a:r>
              <a:rPr lang="en-US" dirty="0" err="1" smtClean="0">
                <a:latin typeface="Bodoni MT" pitchFamily="18" charset="0"/>
              </a:rPr>
              <a:t>Gib</a:t>
            </a:r>
            <a:r>
              <a:rPr lang="en-US" dirty="0" smtClean="0">
                <a:latin typeface="Bodoni MT" pitchFamily="18" charset="0"/>
              </a:rPr>
              <a:t>” King  a dentist, from Milwaukee write the service office in New York for help on October 23, 1940 </a:t>
            </a:r>
            <a:endParaRPr lang="en-US" dirty="0">
              <a:latin typeface="Bodoni MT"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Bodoni MT" pitchFamily="18" charset="0"/>
              </a:rPr>
              <a:t>October 23, 1940  </a:t>
            </a:r>
            <a:r>
              <a:rPr lang="en-US" sz="1400" dirty="0" smtClean="0"/>
              <a:t>Gilbert King wrote to the Alcoholic Foundation;</a:t>
            </a:r>
          </a:p>
          <a:p>
            <a:endParaRPr lang="en-US" sz="1400" dirty="0" smtClean="0"/>
          </a:p>
          <a:p>
            <a:r>
              <a:rPr lang="en-US" sz="1400" dirty="0" smtClean="0"/>
              <a:t>“ Gentlemen,</a:t>
            </a:r>
          </a:p>
          <a:p>
            <a:r>
              <a:rPr lang="en-US" sz="1400" dirty="0" smtClean="0"/>
              <a:t>Recently there has been called to my attention an article which appeared in the May 17, 1940 issue of the “Green Sheet” of the Milwaukee Journal that interests me very much. Several lengthy columns are there devoted to a general description of your unique attack, or rather approach, in the direction: “alcoholism.” </a:t>
            </a:r>
          </a:p>
          <a:p>
            <a:endParaRPr lang="en-US" sz="1400" dirty="0" smtClean="0"/>
          </a:p>
          <a:p>
            <a:r>
              <a:rPr lang="en-US" sz="1400" dirty="0" smtClean="0"/>
              <a:t>Since the common sense method employed by your “Foundation” seems more nearly to solve my own personal problem than any other I have heard of, I am moved to write you for a little further information. Is there an active group or “chapter” located here in Milwaukee whom I might contact? If not, any other details you may wish to offer me will be greatly appreciated.”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r>
              <a:rPr lang="en-US" dirty="0" smtClean="0">
                <a:latin typeface="Bodoni MT" pitchFamily="18" charset="0"/>
              </a:rPr>
              <a:t>This was the article that Dr. King read about as a solution to his problem.  </a:t>
            </a:r>
          </a:p>
          <a:p>
            <a:pPr defTabSz="966506">
              <a:defRPr/>
            </a:pPr>
            <a:endParaRPr lang="en-US" dirty="0" smtClean="0">
              <a:latin typeface="Bodoni MT" pitchFamily="18" charset="0"/>
            </a:endParaRPr>
          </a:p>
          <a:p>
            <a:pPr defTabSz="966506">
              <a:defRPr/>
            </a:pPr>
            <a:r>
              <a:rPr lang="en-US" dirty="0" smtClean="0">
                <a:latin typeface="Bodoni MT" pitchFamily="18" charset="0"/>
              </a:rPr>
              <a:t>Years ago most major newspapers had two editions a day.</a:t>
            </a:r>
          </a:p>
          <a:p>
            <a:pPr defTabSz="966506">
              <a:defRPr/>
            </a:pPr>
            <a:endParaRPr lang="en-US" dirty="0" smtClean="0">
              <a:latin typeface="Bodoni MT" pitchFamily="18" charset="0"/>
            </a:endParaRPr>
          </a:p>
          <a:p>
            <a:pPr defTabSz="966506">
              <a:defRPr/>
            </a:pPr>
            <a:r>
              <a:rPr lang="en-US" dirty="0" smtClean="0">
                <a:latin typeface="Bodoni MT" pitchFamily="18" charset="0"/>
              </a:rPr>
              <a:t>Printing the front page</a:t>
            </a:r>
            <a:r>
              <a:rPr lang="en-US" baseline="0" dirty="0" smtClean="0">
                <a:latin typeface="Bodoni MT" pitchFamily="18" charset="0"/>
              </a:rPr>
              <a:t> in a different color was a way to distinguish one from another.  </a:t>
            </a:r>
          </a:p>
          <a:p>
            <a:pPr defTabSz="966506">
              <a:defRPr/>
            </a:pPr>
            <a:endParaRPr lang="en-US" baseline="0" dirty="0" smtClean="0">
              <a:latin typeface="Bodoni MT" pitchFamily="18" charset="0"/>
            </a:endParaRPr>
          </a:p>
          <a:p>
            <a:pPr defTabSz="966506">
              <a:defRPr/>
            </a:pPr>
            <a:r>
              <a:rPr lang="en-US" baseline="0" dirty="0" smtClean="0">
                <a:latin typeface="Bodoni MT" pitchFamily="18" charset="0"/>
              </a:rPr>
              <a:t>The paper Dr King saw was the Green Sheet Edition.</a:t>
            </a:r>
            <a:endParaRPr lang="en-US" dirty="0" smtClean="0">
              <a:latin typeface="Bodoni MT" pitchFamily="18" charset="0"/>
            </a:endParaRP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r>
              <a:rPr lang="en-US" dirty="0" smtClean="0">
                <a:latin typeface="Bodoni MT" pitchFamily="18" charset="0"/>
              </a:rPr>
              <a:t>New</a:t>
            </a:r>
            <a:r>
              <a:rPr lang="en-US" baseline="0" dirty="0" smtClean="0">
                <a:latin typeface="Bodoni MT" pitchFamily="18" charset="0"/>
              </a:rPr>
              <a:t> York replied on </a:t>
            </a:r>
            <a:r>
              <a:rPr lang="en-US" dirty="0" smtClean="0">
                <a:latin typeface="Bodoni MT" pitchFamily="18" charset="0"/>
              </a:rPr>
              <a:t>December 3 1940– </a:t>
            </a:r>
            <a:r>
              <a:rPr lang="en-US" baseline="0" dirty="0" smtClean="0">
                <a:latin typeface="Bodoni MT" pitchFamily="18" charset="0"/>
              </a:rPr>
              <a:t> </a:t>
            </a:r>
            <a:r>
              <a:rPr lang="en-US" dirty="0" smtClean="0">
                <a:latin typeface="Bodoni MT" pitchFamily="18" charset="0"/>
              </a:rPr>
              <a:t>We are sorry indeed to advise you that we have no A.A. Fellowship in Milwaukee or its immediate vicinity; the closest to you being located at Madison, Wisconsin [86 miles away]  or Chicago Illinois [92 miles away]. If you are interested in contacting our members at either locality, and it is possible for you to do so, please let us hear from you again and complete information will be forwarded.</a:t>
            </a:r>
          </a:p>
          <a:p>
            <a:pPr defTabSz="966506">
              <a:defRPr/>
            </a:pPr>
            <a:endParaRPr lang="en-US" dirty="0" smtClean="0">
              <a:latin typeface="Bodoni MT" pitchFamily="18" charset="0"/>
            </a:endParaRPr>
          </a:p>
          <a:p>
            <a:r>
              <a:rPr lang="en-US" dirty="0" smtClean="0">
                <a:latin typeface="Bodoni MT" pitchFamily="18" charset="0"/>
              </a:rPr>
              <a:t>He is sent contact information for both Madison and Chicago groups and a new possible contact in Milwaukee…………</a:t>
            </a:r>
          </a:p>
          <a:p>
            <a:endParaRPr lang="en-US" dirty="0" smtClean="0">
              <a:latin typeface="Bodoni MT" pitchFamily="18" charset="0"/>
            </a:endParaRPr>
          </a:p>
          <a:p>
            <a:r>
              <a:rPr lang="en-US" dirty="0" smtClean="0">
                <a:latin typeface="Bodoni MT" pitchFamily="18" charset="0"/>
              </a:rPr>
              <a:t>In his December 13 1940 reply from N.Y. – </a:t>
            </a:r>
            <a:r>
              <a:rPr lang="en-US" dirty="0" smtClean="0"/>
              <a:t>– Since new fellowships are very often developed between two or three interested people in one vicinity with the help of the book alone, may we suggest that you get in touch with Mr. Chester Rose of Milwaukee. We have had some correspondence with Mr. Rose who is very interested in making a sincere effort along these lines and would very much like an opportunity to discuss the matter with other interested people. Please feel free to get in touch with him directly if you are at all inclined to do so.</a:t>
            </a:r>
            <a:endParaRPr lang="en-US" dirty="0">
              <a:latin typeface="Bodoni MT"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err="1" smtClean="0"/>
              <a:t>Gib</a:t>
            </a:r>
            <a:r>
              <a:rPr lang="en-US" sz="1400" dirty="0" smtClean="0"/>
              <a:t> did make the call to Chester and like Harry Smith in the Madison area, Alcoholics Anonymous in Milwaukee began to develop. In a letter written February 19, 1941 </a:t>
            </a:r>
            <a:r>
              <a:rPr lang="en-US" sz="1400" dirty="0" err="1" smtClean="0"/>
              <a:t>Gib</a:t>
            </a:r>
            <a:r>
              <a:rPr lang="en-US" sz="1400" dirty="0" smtClean="0"/>
              <a:t> wrote he was having meetings on Saturdays at his house with four other members and their wives. He had also been going to the Tuesday night meetings held in Chicago for the past six weeks. And attended an “open house meeting” in Evanston, Illinois.  One or two of the others also went with him on occasions. </a:t>
            </a:r>
          </a:p>
          <a:p>
            <a:endParaRPr lang="en-US" dirty="0" smtClean="0"/>
          </a:p>
          <a:p>
            <a:r>
              <a:rPr lang="en-US" dirty="0" smtClean="0"/>
              <a:t>That is the announcement from the in Evanston newspaper in April 1941. It said the 20 Milwaukeeans, some women,  attended an open house meeting and dinner</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 1940 or early 1941 Mr. Frank J </a:t>
            </a:r>
            <a:r>
              <a:rPr lang="en-US" dirty="0" err="1" smtClean="0"/>
              <a:t>Nue</a:t>
            </a:r>
            <a:r>
              <a:rPr lang="en-US" dirty="0" smtClean="0"/>
              <a:t>, a non-alcoholic  insurance broker, from Green Bay, wrote New York to get help for one of his salesman.  We do not know who the salesman was or if he ever got sober.</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r>
              <a:rPr lang="en-US" sz="1400" dirty="0" smtClean="0"/>
              <a:t>Then seemingly out of the blue</a:t>
            </a:r>
            <a:r>
              <a:rPr lang="en-US" sz="1400" baseline="0" dirty="0" smtClean="0"/>
              <a:t> </a:t>
            </a:r>
            <a:r>
              <a:rPr lang="en-US" sz="1400" dirty="0" smtClean="0"/>
              <a:t>in September 1941  a man who worked for the Railroad named Frank Tracy writes New York requesting a Big Book</a:t>
            </a:r>
          </a:p>
          <a:p>
            <a:endParaRPr lang="en-US" dirty="0" smtClean="0"/>
          </a:p>
          <a:p>
            <a:pPr defTabSz="96650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defTabSz="966506">
              <a:defRPr/>
            </a:pPr>
            <a:r>
              <a:rPr lang="en-US" b="1" dirty="0" smtClean="0"/>
              <a:t>Alcoholic Foundation  is formed August 1938</a:t>
            </a:r>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letter from Frank T. reads in part: </a:t>
            </a:r>
            <a:r>
              <a:rPr lang="en-US" i="1" dirty="0" smtClean="0"/>
              <a:t>Please send to the address below </a:t>
            </a:r>
            <a:r>
              <a:rPr lang="en-US" i="1" u="sng" dirty="0" smtClean="0"/>
              <a:t>one</a:t>
            </a:r>
            <a:r>
              <a:rPr lang="en-US" i="1" dirty="0" smtClean="0"/>
              <a:t> book of Alcoholics Anonymous. Book is going over good in the city. Lots of results from men and women.</a:t>
            </a:r>
          </a:p>
          <a:p>
            <a:endParaRPr lang="en-US" i="1" dirty="0" smtClean="0"/>
          </a:p>
          <a:p>
            <a:r>
              <a:rPr lang="en-US" b="1" dirty="0" smtClean="0">
                <a:solidFill>
                  <a:srgbClr val="FF0000"/>
                </a:solidFill>
              </a:rPr>
              <a:t>Because of this statement I</a:t>
            </a:r>
            <a:r>
              <a:rPr lang="en-US" b="1" baseline="0" dirty="0" smtClean="0">
                <a:solidFill>
                  <a:srgbClr val="FF0000"/>
                </a:solidFill>
              </a:rPr>
              <a:t> feel  the start Green Bay’s AA history might just go back to Frank </a:t>
            </a:r>
            <a:r>
              <a:rPr lang="en-US" b="1" baseline="0" dirty="0" err="1" smtClean="0">
                <a:solidFill>
                  <a:srgbClr val="FF0000"/>
                </a:solidFill>
              </a:rPr>
              <a:t>Nue’s</a:t>
            </a:r>
            <a:r>
              <a:rPr lang="en-US" b="1" baseline="0" dirty="0" smtClean="0">
                <a:solidFill>
                  <a:srgbClr val="FF0000"/>
                </a:solidFill>
              </a:rPr>
              <a:t> letter.  New York said they could not find Frank </a:t>
            </a:r>
            <a:r>
              <a:rPr lang="en-US" b="1" baseline="0" dirty="0" err="1" smtClean="0">
                <a:solidFill>
                  <a:srgbClr val="FF0000"/>
                </a:solidFill>
              </a:rPr>
              <a:t>Neu’s</a:t>
            </a:r>
            <a:r>
              <a:rPr lang="en-US" b="1" baseline="0" dirty="0" smtClean="0">
                <a:solidFill>
                  <a:srgbClr val="FF0000"/>
                </a:solidFill>
              </a:rPr>
              <a:t>  letter in the Archives.  Hope to get more info on this and maybe narrow down the actual start date in GB.</a:t>
            </a:r>
            <a:endParaRPr lang="en-US" b="1" dirty="0" smtClean="0">
              <a:solidFill>
                <a:srgbClr val="FF0000"/>
              </a:solidFill>
            </a:endParaRPr>
          </a:p>
          <a:p>
            <a:r>
              <a:rPr lang="en-US" dirty="0" smtClean="0"/>
              <a:t> </a:t>
            </a:r>
          </a:p>
          <a:p>
            <a:r>
              <a:rPr lang="en-US" dirty="0" smtClean="0"/>
              <a:t>On September 12, 1941 Ruth Hock, secretary at the Alcoholic Foundation, replied to Frank’s letter with the following:</a:t>
            </a:r>
          </a:p>
          <a:p>
            <a:endParaRPr lang="en-US" dirty="0" smtClean="0"/>
          </a:p>
          <a:p>
            <a:r>
              <a:rPr lang="en-US" i="1" dirty="0" smtClean="0"/>
              <a:t>“Although your letter was short, it was most interesting because of your statement- “Book is going over good in this city. Lots of results from men and women.”</a:t>
            </a:r>
            <a:endParaRPr lang="en-US" dirty="0" smtClean="0"/>
          </a:p>
          <a:p>
            <a:r>
              <a:rPr lang="en-US" i="1" dirty="0" smtClean="0"/>
              <a:t>  </a:t>
            </a:r>
            <a:endParaRPr lang="en-US" dirty="0" smtClean="0"/>
          </a:p>
          <a:p>
            <a:r>
              <a:rPr lang="en-US" i="1" dirty="0" smtClean="0"/>
              <a:t>“If you can spare the time, we would appreciate some further word from you as to whether the men and women in your vicinity who are finding the book helpful are getting together discuss the matter, or whether each one is carrying on individually. This will prove very interesting to us and we would deeply appreciate further word from you.”</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two</a:t>
            </a:r>
            <a:r>
              <a:rPr lang="en-US" baseline="0" dirty="0" smtClean="0"/>
              <a:t> non-alcoholics that helped with the development of AA in Green Bay.  I already mentioned Frank </a:t>
            </a:r>
            <a:r>
              <a:rPr lang="en-US" baseline="0" dirty="0" err="1" smtClean="0"/>
              <a:t>Neu</a:t>
            </a:r>
            <a:r>
              <a:rPr lang="en-US" baseline="0" dirty="0" smtClean="0"/>
              <a:t>.  The other is Dr Kelly. Dr Kelly who took a great interest in AA was very supportive early on.</a:t>
            </a:r>
          </a:p>
          <a:p>
            <a:endParaRPr lang="en-US" baseline="0" dirty="0" smtClean="0"/>
          </a:p>
          <a:p>
            <a:r>
              <a:rPr lang="en-US" baseline="0" dirty="0" smtClean="0"/>
              <a:t> It is said he traveled to Milwaukee and Chicago picking up books and pamphlets and passed them out to members.  Once a Intergroup Office was established in Green Bay he would stop by almost daily asking how he might help. </a:t>
            </a:r>
          </a:p>
          <a:p>
            <a:endParaRPr lang="en-US" baseline="0" dirty="0" smtClean="0"/>
          </a:p>
          <a:p>
            <a:r>
              <a:rPr lang="en-US" baseline="0" dirty="0" smtClean="0"/>
              <a:t>On Saturday September 4th 1951 the Green Bay AA groups were to honor Dr Kelly with a banquet.  Sadly he pasted away the Friday before. </a:t>
            </a:r>
          </a:p>
          <a:p>
            <a:endParaRPr lang="en-US" baseline="0" dirty="0" smtClean="0"/>
          </a:p>
          <a:p>
            <a:r>
              <a:rPr lang="en-US" baseline="0" dirty="0" smtClean="0"/>
              <a:t>Another interesting fact about Dr Kelly was he sat on the Board of directors for the Green Bay Packers and was the team doctor.  He is also an inductee in the Packers Hall of Fame</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1941</a:t>
            </a:r>
          </a:p>
          <a:p>
            <a:endParaRPr lang="en-US" dirty="0" smtClean="0"/>
          </a:p>
          <a:p>
            <a:r>
              <a:rPr lang="en-US" dirty="0" smtClean="0"/>
              <a:t>We know from the correspondences of Ed Krause of Eau Claire that someone in Wausau sobered up due to the Saturday Evening Post article. </a:t>
            </a:r>
          </a:p>
          <a:p>
            <a:r>
              <a:rPr lang="en-US" dirty="0" smtClean="0"/>
              <a:t>We also  know AA</a:t>
            </a:r>
            <a:r>
              <a:rPr lang="en-US" baseline="0" dirty="0" smtClean="0"/>
              <a:t> </a:t>
            </a:r>
            <a:r>
              <a:rPr lang="en-US" dirty="0" smtClean="0"/>
              <a:t>was on again off again over the next 7 or 8 years</a:t>
            </a:r>
            <a:r>
              <a:rPr lang="en-US" baseline="0" dirty="0" smtClean="0"/>
              <a:t> but </a:t>
            </a:r>
            <a:r>
              <a:rPr lang="en-US" dirty="0" smtClean="0"/>
              <a:t>by 1947 AA was on solid ground there</a:t>
            </a:r>
          </a:p>
          <a:p>
            <a:endParaRPr lang="en-US" dirty="0" smtClean="0"/>
          </a:p>
          <a:p>
            <a:pPr defTabSz="937900">
              <a:defRPr/>
            </a:pPr>
            <a:r>
              <a:rPr lang="en-US" dirty="0" smtClean="0"/>
              <a:t>By the end of 1941 about 85 or 90 sober members in six cities in Wisconsin.  </a:t>
            </a:r>
          </a:p>
          <a:p>
            <a:pPr defTabSz="937900">
              <a:defRPr/>
            </a:pPr>
            <a:endParaRPr lang="en-US" dirty="0" smtClean="0"/>
          </a:p>
          <a:p>
            <a:pPr defTabSz="937900">
              <a:defRPr/>
            </a:pPr>
            <a:r>
              <a:rPr lang="en-US" dirty="0" smtClean="0"/>
              <a:t>From here on out AA grows steadily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endParaRPr lang="en-US" dirty="0" smtClean="0"/>
          </a:p>
          <a:p>
            <a:pPr defTabSz="966506">
              <a:defRPr/>
            </a:pPr>
            <a:r>
              <a:rPr lang="en-US" dirty="0" smtClean="0"/>
              <a:t>AA comes to Oshkosh in 1943.</a:t>
            </a:r>
          </a:p>
        </p:txBody>
      </p:sp>
      <p:sp>
        <p:nvSpPr>
          <p:cNvPr id="4" name="Slide Number Placeholder 3"/>
          <p:cNvSpPr>
            <a:spLocks noGrp="1"/>
          </p:cNvSpPr>
          <p:nvPr>
            <p:ph type="sldNum" sz="quarter" idx="10"/>
          </p:nvPr>
        </p:nvSpPr>
        <p:spPr/>
        <p:txBody>
          <a:bodyPr/>
          <a:lstStyle/>
          <a:p>
            <a:fld id="{6C7925B6-6173-4E7D-97B5-EFF8F61B8BB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first known AA group in Oshkosh started in 1943 at St. Mary' s Catholic Church with Father Rule as the non-alcoholic  founder. Sometime later the group obtained club rooms at 315 A Market Street and the group was renamed the Market Street Group. The market Street Group eventually morphed into what is today 101A Group that meets today at 101A   Al-go-ma Boulevard, Oshkosh</a:t>
            </a:r>
          </a:p>
        </p:txBody>
      </p:sp>
      <p:sp>
        <p:nvSpPr>
          <p:cNvPr id="4" name="Slide Number Placeholder 3"/>
          <p:cNvSpPr>
            <a:spLocks noGrp="1"/>
          </p:cNvSpPr>
          <p:nvPr>
            <p:ph type="sldNum" sz="quarter" idx="10"/>
          </p:nvPr>
        </p:nvSpPr>
        <p:spPr/>
        <p:txBody>
          <a:bodyPr/>
          <a:lstStyle/>
          <a:p>
            <a:fld id="{6C7925B6-6173-4E7D-97B5-EFF8F61B8BB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baseline="0" dirty="0" smtClean="0"/>
          </a:p>
          <a:p>
            <a:endParaRPr lang="en-US" baseline="0" dirty="0" smtClean="0"/>
          </a:p>
          <a:p>
            <a:r>
              <a:rPr lang="en-US" sz="1400" dirty="0" smtClean="0"/>
              <a:t>About 1944 or 45 AA starts to grow pretty fast here in Northern Wisconsin so I am going to go fast as well.</a:t>
            </a:r>
          </a:p>
          <a:p>
            <a:endParaRPr lang="en-US" sz="1400" dirty="0" smtClean="0"/>
          </a:p>
          <a:p>
            <a:r>
              <a:rPr lang="en-US" sz="1400" dirty="0" smtClean="0"/>
              <a:t>AA in Sheboygan, Chippewa Falls, and Munising MI all developed in 1945</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ü"/>
            </a:pPr>
            <a:r>
              <a:rPr lang="en-US" dirty="0" smtClean="0"/>
              <a:t> The Chippewa Falls Group sprung from the Eau Claire Group #1 -  many members from each group would attend each others meeting being only 12 miles apart</a:t>
            </a:r>
          </a:p>
          <a:p>
            <a:endParaRPr lang="en-US" dirty="0" smtClean="0"/>
          </a:p>
          <a:p>
            <a:pPr>
              <a:buFont typeface="Wingdings" pitchFamily="2" charset="2"/>
              <a:buChar char="ü"/>
            </a:pPr>
            <a:r>
              <a:rPr lang="en-US" dirty="0" smtClean="0"/>
              <a:t>In 1945 a man from Sheboygan Falls, needing help with his drinking problem, contacted the Green Bay group and was hospitalized . Was a loner until 1947</a:t>
            </a:r>
          </a:p>
          <a:p>
            <a:endParaRPr lang="en-US" dirty="0" smtClean="0"/>
          </a:p>
          <a:p>
            <a:pPr>
              <a:buFont typeface="Wingdings" pitchFamily="2" charset="2"/>
              <a:buChar char="ü"/>
            </a:pPr>
            <a:r>
              <a:rPr lang="en-US" dirty="0" smtClean="0"/>
              <a:t> In 1945 the first know person in the U.P. to sober up was a man named Roy Warren.  Roy was a loner until New York sent him the name of Joe J. and they began a small group.</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In 1946</a:t>
            </a:r>
          </a:p>
          <a:p>
            <a:endParaRPr lang="en-US" dirty="0" smtClean="0"/>
          </a:p>
          <a:p>
            <a:r>
              <a:rPr lang="en-US" dirty="0" smtClean="0"/>
              <a:t>Eau Claire Group #2</a:t>
            </a:r>
          </a:p>
          <a:p>
            <a:r>
              <a:rPr lang="en-US" dirty="0" smtClean="0"/>
              <a:t>Marquette MI   Mar-</a:t>
            </a:r>
            <a:r>
              <a:rPr lang="en-US" dirty="0" err="1" smtClean="0"/>
              <a:t>Ket</a:t>
            </a:r>
            <a:endParaRPr lang="en-US" dirty="0" smtClean="0"/>
          </a:p>
          <a:p>
            <a:r>
              <a:rPr lang="en-US" dirty="0" smtClean="0"/>
              <a:t>Manistique MI, Man-Es-</a:t>
            </a:r>
            <a:r>
              <a:rPr lang="en-US" dirty="0" err="1" smtClean="0"/>
              <a:t>Tik</a:t>
            </a:r>
            <a:endParaRPr lang="en-US" dirty="0" smtClean="0"/>
          </a:p>
          <a:p>
            <a:r>
              <a:rPr lang="en-US" dirty="0" smtClean="0"/>
              <a:t>Eagle River WI, </a:t>
            </a:r>
          </a:p>
          <a:p>
            <a:r>
              <a:rPr lang="en-US" dirty="0" smtClean="0"/>
              <a:t>Rhinelander  WI  </a:t>
            </a:r>
          </a:p>
          <a:p>
            <a:r>
              <a:rPr lang="en-US" dirty="0" smtClean="0"/>
              <a:t>Menominee WI </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r>
              <a:rPr lang="en-US" dirty="0" smtClean="0"/>
              <a:t>                          1946</a:t>
            </a:r>
          </a:p>
          <a:p>
            <a:pPr>
              <a:buFont typeface="Wingdings" pitchFamily="2" charset="2"/>
              <a:buChar char="ü"/>
            </a:pPr>
            <a:endParaRPr lang="en-US" dirty="0" smtClean="0"/>
          </a:p>
          <a:p>
            <a:pPr>
              <a:buFont typeface="Wingdings" pitchFamily="2" charset="2"/>
              <a:buChar char="ü"/>
            </a:pPr>
            <a:r>
              <a:rPr lang="en-US" dirty="0" smtClean="0"/>
              <a:t>Eau Claire Group #2 is formed and a year later the name was changed to Chippewa Valley Group</a:t>
            </a:r>
          </a:p>
          <a:p>
            <a:pPr>
              <a:buFont typeface="Wingdings" pitchFamily="2" charset="2"/>
              <a:buChar char="ü"/>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dirty="0" smtClean="0"/>
              <a:t>While going through the prison records, Capt. Werner found that many of the prisoners had a big problem with alcohol and found that most of these men wanted to do something about it. Captain Orville was head of the Honor Camp of the local prison started an AA group at the camp</a:t>
            </a:r>
            <a:r>
              <a:rPr lang="en-US" baseline="0" dirty="0" smtClean="0"/>
              <a:t> i</a:t>
            </a:r>
            <a:r>
              <a:rPr lang="en-US" dirty="0" smtClean="0"/>
              <a:t>n Marquette MI   Mar-</a:t>
            </a:r>
            <a:r>
              <a:rPr lang="en-US" dirty="0" err="1" smtClean="0"/>
              <a:t>Ket</a:t>
            </a:r>
            <a:r>
              <a:rPr lang="en-US" dirty="0" smtClean="0"/>
              <a:t> </a:t>
            </a:r>
          </a:p>
          <a:p>
            <a:pPr>
              <a:buFont typeface="Wingdings" pitchFamily="2" charset="2"/>
              <a:buChar char="ü"/>
            </a:pPr>
            <a:endParaRPr lang="en-US" dirty="0" smtClean="0"/>
          </a:p>
          <a:p>
            <a:pPr>
              <a:buFont typeface="Wingdings" pitchFamily="2" charset="2"/>
              <a:buChar char="ü"/>
            </a:pPr>
            <a:r>
              <a:rPr lang="en-US" dirty="0" smtClean="0"/>
              <a:t>According to the  AA Grapevine groups started in , Man-Es-</a:t>
            </a:r>
            <a:r>
              <a:rPr lang="en-US" dirty="0" err="1" smtClean="0"/>
              <a:t>Tik</a:t>
            </a:r>
            <a:r>
              <a:rPr lang="en-US" dirty="0" smtClean="0"/>
              <a:t> MI,  Eagle River WI, Rhinelander  WI , and Menominee WI all in 1946. A local dentist helped start groups in both Rhinelander and Eagle River, WI</a:t>
            </a:r>
          </a:p>
          <a:p>
            <a:pPr>
              <a:buFont typeface="Wingdings" pitchFamily="2" charset="2"/>
              <a:buChar char="ü"/>
            </a:pPr>
            <a:endParaRPr lang="en-US" dirty="0" smtClean="0"/>
          </a:p>
          <a:p>
            <a:pPr>
              <a:buFont typeface="Wingdings" pitchFamily="2" charset="2"/>
              <a:buChar char="ü"/>
            </a:pPr>
            <a:r>
              <a:rPr lang="en-US" dirty="0" smtClean="0"/>
              <a:t>A group formed at the Wisconsin State Prison in Waupaca,</a:t>
            </a:r>
            <a:r>
              <a:rPr lang="en-US" baseline="0" dirty="0" smtClean="0"/>
              <a:t> [</a:t>
            </a:r>
            <a:r>
              <a:rPr lang="en-US" dirty="0" err="1" smtClean="0"/>
              <a:t>Waw</a:t>
            </a:r>
            <a:r>
              <a:rPr lang="en-US" dirty="0" smtClean="0"/>
              <a:t>-PAC-a ] WI   </a:t>
            </a:r>
          </a:p>
          <a:p>
            <a:pPr>
              <a:buFont typeface="Wingdings" pitchFamily="2" charset="2"/>
              <a:buChar char="ü"/>
            </a:pPr>
            <a:endParaRPr lang="en-US" dirty="0" smtClean="0"/>
          </a:p>
          <a:p>
            <a:pPr defTabSz="937900">
              <a:buFont typeface="Wingdings" pitchFamily="2" charset="2"/>
              <a:buChar char="ü"/>
              <a:defRPr/>
            </a:pPr>
            <a:r>
              <a:rPr lang="en-US" dirty="0" smtClean="0"/>
              <a:t>In addition to these groups, the New York office was reporting Lone Members in Appleton, Colfax, Monroe and Neenah</a:t>
            </a:r>
          </a:p>
          <a:p>
            <a:pPr defTabSz="937900">
              <a:buFont typeface="Wingdings" pitchFamily="2" charset="2"/>
              <a:buChar char="ü"/>
              <a:defRPr/>
            </a:pPr>
            <a:endParaRPr lang="en-US" dirty="0" smtClean="0"/>
          </a:p>
          <a:p>
            <a:pPr defTabSz="937900">
              <a:buFont typeface="Wingdings" pitchFamily="2" charset="2"/>
              <a:buChar char="ü"/>
              <a:defRPr/>
            </a:pPr>
            <a:r>
              <a:rPr lang="en-US" dirty="0" smtClean="0"/>
              <a:t>With the help of a Chicago member, Earl Treat, Bill take thousands of correspondence from groups and base on our collective experiences develops the 12 Traditions and they are published for the first time in the April 1946 AA Grapevine</a:t>
            </a:r>
          </a:p>
          <a:p>
            <a:pPr defTabSz="937900">
              <a:buFont typeface="Wingdings" pitchFamily="2" charset="2"/>
              <a:buChar char="ü"/>
              <a:defRPr/>
            </a:pPr>
            <a:endParaRPr lang="en-US" dirty="0" smtClean="0"/>
          </a:p>
          <a:p>
            <a:pPr>
              <a:buFont typeface="Wingdings" pitchFamily="2" charset="2"/>
              <a:buChar char="ü"/>
            </a:pPr>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7900">
              <a:defRPr/>
            </a:pPr>
            <a:r>
              <a:rPr lang="en-US" dirty="0" smtClean="0"/>
              <a:t>With the help of a Chicago member, Earl Treat, Bill take thousands of correspondence from groups and base on our collective experiences develops the 12 Traditions and they are published for the first time in the April 1946 AA Grapevine</a:t>
            </a:r>
          </a:p>
          <a:p>
            <a:pPr defTabSz="937900">
              <a:defRPr/>
            </a:pPr>
            <a:r>
              <a:rPr lang="en-US" dirty="0" smtClean="0"/>
              <a:t>Twelve Suggested Points for AA Tradition</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Big Book is published April 1939</a:t>
            </a:r>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7900">
              <a:defRPr/>
            </a:pPr>
            <a:r>
              <a:rPr lang="en-US" dirty="0" smtClean="0"/>
              <a:t>Was later reprinted as the 12 points to assure our future</a:t>
            </a:r>
          </a:p>
          <a:p>
            <a:pPr defTabSz="937900">
              <a:defRPr/>
            </a:pPr>
            <a:endParaRPr lang="en-US" dirty="0" smtClean="0"/>
          </a:p>
          <a:p>
            <a:pPr defTabSz="937900">
              <a:defRPr/>
            </a:pPr>
            <a:r>
              <a:rPr lang="en-US" dirty="0" smtClean="0"/>
              <a:t>I have a few reprints of this if your interested see me later</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1947 will bring</a:t>
            </a:r>
            <a:r>
              <a:rPr lang="en-US" baseline="0" dirty="0" smtClean="0"/>
              <a:t> even more members</a:t>
            </a:r>
          </a:p>
          <a:p>
            <a:endParaRPr lang="en-US" baseline="0" dirty="0" smtClean="0"/>
          </a:p>
          <a:p>
            <a:pPr defTabSz="937900">
              <a:defRPr/>
            </a:pPr>
            <a:r>
              <a:rPr lang="en-US" dirty="0" smtClean="0"/>
              <a:t>The 1947 AA Grapevine listed both Menominee Sault Ste. Marie in the U.P started in 1947  </a:t>
            </a:r>
          </a:p>
          <a:p>
            <a:endParaRPr lang="en-US" dirty="0" smtClean="0"/>
          </a:p>
          <a:p>
            <a:pPr>
              <a:buFont typeface="Wingdings" pitchFamily="2" charset="2"/>
              <a:buNone/>
            </a:pPr>
            <a:r>
              <a:rPr lang="en-US" dirty="0" smtClean="0"/>
              <a:t>In Wisconsin these cities all started in 1947:</a:t>
            </a:r>
          </a:p>
          <a:p>
            <a:pPr lvl="1"/>
            <a:r>
              <a:rPr lang="en-US" dirty="0" smtClean="0"/>
              <a:t>Manitowoc </a:t>
            </a:r>
          </a:p>
          <a:p>
            <a:pPr lvl="1"/>
            <a:r>
              <a:rPr lang="en-US" dirty="0" smtClean="0"/>
              <a:t>New London – founded by Doc</a:t>
            </a:r>
            <a:r>
              <a:rPr lang="en-US" baseline="0" dirty="0" smtClean="0"/>
              <a:t> R in April 1947</a:t>
            </a:r>
            <a:r>
              <a:rPr lang="en-US" dirty="0" smtClean="0"/>
              <a:t> </a:t>
            </a:r>
          </a:p>
          <a:p>
            <a:pPr lvl="1"/>
            <a:r>
              <a:rPr lang="en-US" dirty="0" smtClean="0"/>
              <a:t>Osseo Os-e-o formed by members from Eau Claire</a:t>
            </a:r>
          </a:p>
          <a:p>
            <a:pPr lvl="1"/>
            <a:r>
              <a:rPr lang="en-US" dirty="0" smtClean="0"/>
              <a:t>Rice Lake</a:t>
            </a:r>
          </a:p>
          <a:p>
            <a:pPr lvl="1"/>
            <a:r>
              <a:rPr lang="en-US" dirty="0" smtClean="0"/>
              <a:t>Shawano </a:t>
            </a:r>
            <a:r>
              <a:rPr lang="en-US" dirty="0" err="1" smtClean="0"/>
              <a:t>Sha</a:t>
            </a:r>
            <a:r>
              <a:rPr lang="en-US" dirty="0" smtClean="0"/>
              <a:t> </a:t>
            </a:r>
            <a:r>
              <a:rPr lang="en-US" dirty="0" err="1" smtClean="0"/>
              <a:t>Wa</a:t>
            </a:r>
            <a:r>
              <a:rPr lang="en-US" dirty="0" smtClean="0"/>
              <a:t> No</a:t>
            </a:r>
          </a:p>
          <a:p>
            <a:pPr lvl="1"/>
            <a:r>
              <a:rPr lang="en-US" dirty="0" smtClean="0"/>
              <a:t>Superior with the help of members</a:t>
            </a:r>
            <a:r>
              <a:rPr lang="en-US" baseline="0" dirty="0" smtClean="0"/>
              <a:t> from Duluth MN</a:t>
            </a:r>
            <a:endParaRPr lang="en-US" dirty="0" smtClean="0"/>
          </a:p>
          <a:p>
            <a:pPr lvl="1"/>
            <a:endParaRPr lang="en-US" dirty="0" smtClean="0"/>
          </a:p>
          <a:p>
            <a:pPr lvl="1"/>
            <a:r>
              <a:rPr lang="en-US" dirty="0" smtClean="0"/>
              <a:t>Sault Ste. Marie MI and Superior WI are</a:t>
            </a:r>
            <a:r>
              <a:rPr lang="en-US" baseline="0" dirty="0" smtClean="0"/>
              <a:t> no longer in Area 74 but were at one time</a:t>
            </a:r>
          </a:p>
          <a:p>
            <a:pPr lvl="1"/>
            <a:endParaRPr lang="en-US" baseline="0" dirty="0" smtClean="0"/>
          </a:p>
          <a:p>
            <a:pPr lvl="1"/>
            <a:r>
              <a:rPr lang="en-US" baseline="0" dirty="0" smtClean="0"/>
              <a:t>Also remember I told you of the lone member in Sheboygan? Well 2 other members went through the same hospital and the 3 of them started a group.  They also bought an old store and formed the 1907 Club this same year</a:t>
            </a:r>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600" dirty="0" smtClean="0"/>
              <a:t>According to the Rice Lake newspaper the First Meeting in Rice Lake was held on December 28, 1947. The article stated there was a group in Menomonie, Chippewa Falls, and 2 in Eau Claire.</a:t>
            </a:r>
          </a:p>
          <a:p>
            <a:pPr algn="l"/>
            <a:endParaRPr lang="en-US" sz="1600" dirty="0" smtClean="0"/>
          </a:p>
          <a:p>
            <a:pPr algn="l"/>
            <a:r>
              <a:rPr lang="en-US" sz="1600" dirty="0" smtClean="0"/>
              <a:t>A week later another article read that members from Menomonie WI some 54 miles south of Rice Lake helped start the new group.  It also went on to say that a copy of the book </a:t>
            </a:r>
            <a:r>
              <a:rPr lang="en-US" sz="1600" i="1" dirty="0" smtClean="0"/>
              <a:t>Alcoholics Anonymous </a:t>
            </a:r>
            <a:r>
              <a:rPr lang="en-US" sz="1600" dirty="0" smtClean="0"/>
              <a:t>was already place in the local library</a:t>
            </a:r>
          </a:p>
          <a:p>
            <a:pPr algn="l"/>
            <a:endParaRPr lang="en-US" sz="1600" dirty="0" smtClean="0"/>
          </a:p>
          <a:p>
            <a:pPr algn="l"/>
            <a:endParaRPr lang="en-US" sz="1600" dirty="0" smtClean="0"/>
          </a:p>
          <a:p>
            <a:endParaRPr lang="en-US" dirty="0"/>
          </a:p>
        </p:txBody>
      </p:sp>
      <p:sp>
        <p:nvSpPr>
          <p:cNvPr id="4" name="Slide Number Placeholder 3"/>
          <p:cNvSpPr>
            <a:spLocks noGrp="1"/>
          </p:cNvSpPr>
          <p:nvPr>
            <p:ph type="sldNum" sz="quarter" idx="10"/>
          </p:nvPr>
        </p:nvSpPr>
        <p:spPr/>
        <p:txBody>
          <a:bodyPr/>
          <a:lstStyle/>
          <a:p>
            <a:fld id="{7A50E3CB-F5DF-4CEB-B786-EE4C339F815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7900">
              <a:defRPr/>
            </a:pPr>
            <a:r>
              <a:rPr lang="en-US" dirty="0" smtClean="0"/>
              <a:t>A group started at the Wisconsin State Reformatory near Green Bay by warden Harold “Pete” Swanson</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dirty="0" smtClean="0">
                <a:latin typeface="Times New Roman" pitchFamily="18" charset="0"/>
                <a:cs typeface="Times New Roman" pitchFamily="18" charset="0"/>
              </a:rPr>
              <a:t>At</a:t>
            </a:r>
            <a:r>
              <a:rPr lang="en-US" b="0" baseline="0" dirty="0" smtClean="0">
                <a:latin typeface="Times New Roman" pitchFamily="18" charset="0"/>
                <a:cs typeface="Times New Roman" pitchFamily="18" charset="0"/>
              </a:rPr>
              <a:t> the close of 1947 AA is in over30 cities </a:t>
            </a:r>
          </a:p>
          <a:p>
            <a:pPr algn="l"/>
            <a:endParaRPr lang="en-US" b="0" baseline="0" dirty="0" smtClean="0">
              <a:latin typeface="Times New Roman" pitchFamily="18" charset="0"/>
              <a:cs typeface="Times New Roman" pitchFamily="18" charset="0"/>
            </a:endParaRPr>
          </a:p>
          <a:p>
            <a:pPr algn="l"/>
            <a:r>
              <a:rPr lang="en-US" b="0" baseline="0" dirty="0" smtClean="0">
                <a:latin typeface="Times New Roman" pitchFamily="18" charset="0"/>
                <a:cs typeface="Times New Roman" pitchFamily="18" charset="0"/>
              </a:rPr>
              <a:t>Now 1947 is the time Bill Wilson begins pushing for some sort of representative type of a conference.</a:t>
            </a:r>
          </a:p>
          <a:p>
            <a:pPr algn="l"/>
            <a:r>
              <a:rPr lang="en-US" b="0" baseline="0" dirty="0" smtClean="0">
                <a:latin typeface="Times New Roman" pitchFamily="18" charset="0"/>
                <a:cs typeface="Times New Roman" pitchFamily="18" charset="0"/>
              </a:rPr>
              <a:t> He see the Alcoholics Foundation making decisions that he feels the Groups should have some input</a:t>
            </a:r>
          </a:p>
          <a:p>
            <a:pPr algn="l"/>
            <a:r>
              <a:rPr lang="en-US" b="0" baseline="0" dirty="0" smtClean="0">
                <a:latin typeface="Times New Roman" pitchFamily="18" charset="0"/>
                <a:cs typeface="Times New Roman" pitchFamily="18" charset="0"/>
              </a:rPr>
              <a:t>Also he is getting feed back from groups about what was working and what wasn’t working so well</a:t>
            </a:r>
          </a:p>
          <a:p>
            <a:pPr algn="l"/>
            <a:r>
              <a:rPr lang="en-US" b="0" baseline="0" dirty="0" smtClean="0">
                <a:latin typeface="Times New Roman" pitchFamily="18" charset="0"/>
                <a:cs typeface="Times New Roman" pitchFamily="18" charset="0"/>
              </a:rPr>
              <a:t>Bill would fight a 3 year battle for the conference</a:t>
            </a:r>
            <a:endParaRPr lang="en-US"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1948</a:t>
            </a:r>
            <a:r>
              <a:rPr lang="en-US" baseline="0" dirty="0" smtClean="0"/>
              <a:t> </a:t>
            </a:r>
            <a:r>
              <a:rPr lang="en-US" dirty="0" smtClean="0"/>
              <a:t>We have AA starting in </a:t>
            </a:r>
          </a:p>
          <a:p>
            <a:endParaRPr lang="en-US" dirty="0" smtClean="0"/>
          </a:p>
          <a:p>
            <a:pPr lvl="1"/>
            <a:r>
              <a:rPr lang="en-US" dirty="0" smtClean="0"/>
              <a:t>Chassell, MI – the Copper Country Group is started by Art S. and Ray H.</a:t>
            </a:r>
          </a:p>
          <a:p>
            <a:pPr lvl="1"/>
            <a:r>
              <a:rPr lang="en-US" dirty="0" smtClean="0"/>
              <a:t>Ishpeming </a:t>
            </a:r>
            <a:r>
              <a:rPr lang="en-US" dirty="0" err="1" smtClean="0"/>
              <a:t>Ish</a:t>
            </a:r>
            <a:r>
              <a:rPr lang="en-US" dirty="0" smtClean="0"/>
              <a:t>-pea-</a:t>
            </a:r>
            <a:r>
              <a:rPr lang="en-US" dirty="0" err="1" smtClean="0"/>
              <a:t>ming</a:t>
            </a:r>
            <a:r>
              <a:rPr lang="en-US" dirty="0" smtClean="0"/>
              <a:t>, MI – started in 1948 by Earl W but feel by the way.  AA wouldn’t return until 1954</a:t>
            </a:r>
          </a:p>
          <a:p>
            <a:pPr lvl="1"/>
            <a:r>
              <a:rPr lang="en-US" dirty="0" smtClean="0"/>
              <a:t>Merrill, WI – Started by Big </a:t>
            </a:r>
            <a:r>
              <a:rPr lang="en-US" dirty="0" err="1" smtClean="0"/>
              <a:t>Smitty</a:t>
            </a:r>
            <a:r>
              <a:rPr lang="en-US" dirty="0" smtClean="0"/>
              <a:t> in December 1948</a:t>
            </a:r>
          </a:p>
          <a:p>
            <a:pPr lvl="1"/>
            <a:r>
              <a:rPr lang="en-US" dirty="0" smtClean="0"/>
              <a:t>Stanley, WI – The AA Grapevine reported that AA started here in May 1948</a:t>
            </a:r>
          </a:p>
          <a:p>
            <a:pPr lvl="1"/>
            <a:r>
              <a:rPr lang="en-US" dirty="0" err="1" smtClean="0"/>
              <a:t>Wisc</a:t>
            </a:r>
            <a:r>
              <a:rPr lang="en-US" dirty="0" smtClean="0"/>
              <a:t> Rapids, WI</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1949</a:t>
            </a:r>
          </a:p>
          <a:p>
            <a:r>
              <a:rPr lang="en-US" dirty="0" smtClean="0"/>
              <a:t>Hancock MI</a:t>
            </a:r>
          </a:p>
          <a:p>
            <a:r>
              <a:rPr lang="en-US" dirty="0" smtClean="0"/>
              <a:t>Sturgeon Bay</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1950</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Gillett WI and O-con-toe Falls -</a:t>
            </a:r>
            <a:r>
              <a:rPr lang="en-US" baseline="0" dirty="0" smtClean="0"/>
              <a:t> WI</a:t>
            </a:r>
            <a:endParaRPr lang="en-US" dirty="0" smtClean="0"/>
          </a:p>
          <a:p>
            <a:endParaRPr lang="en-US" dirty="0" smtClean="0"/>
          </a:p>
          <a:p>
            <a:r>
              <a:rPr lang="en-US" dirty="0" smtClean="0"/>
              <a:t>Amery WI – started in 1950 but </a:t>
            </a:r>
            <a:r>
              <a:rPr lang="en-US" dirty="0" err="1" smtClean="0"/>
              <a:t>dwendled</a:t>
            </a:r>
            <a:r>
              <a:rPr lang="en-US" dirty="0" smtClean="0"/>
              <a:t> down to just one member – revised in the 1960’s</a:t>
            </a:r>
          </a:p>
          <a:p>
            <a:endParaRPr lang="en-US" dirty="0" smtClean="0"/>
          </a:p>
          <a:p>
            <a:r>
              <a:rPr lang="en-US" dirty="0" smtClean="0"/>
              <a:t>Iron Mountain MI</a:t>
            </a:r>
            <a:r>
              <a:rPr lang="en-US" baseline="0" dirty="0" smtClean="0"/>
              <a:t> – struggled until about 1959</a:t>
            </a:r>
            <a:endParaRPr lang="en-US" dirty="0" smtClean="0"/>
          </a:p>
          <a:p>
            <a:r>
              <a:rPr lang="en-US" dirty="0" smtClean="0"/>
              <a:t>Stevens PT – Started Jan 13 1950 by two government workers</a:t>
            </a:r>
          </a:p>
          <a:p>
            <a:r>
              <a:rPr lang="en-US" dirty="0" smtClean="0"/>
              <a:t>Wautoma </a:t>
            </a:r>
            <a:r>
              <a:rPr lang="en-US" dirty="0" err="1" smtClean="0"/>
              <a:t>Wa</a:t>
            </a:r>
            <a:r>
              <a:rPr lang="en-US" dirty="0" smtClean="0"/>
              <a:t>-toe-ma – Started by Art J and Ole H. – was known as the</a:t>
            </a:r>
            <a:r>
              <a:rPr lang="en-US" baseline="0" dirty="0" smtClean="0"/>
              <a:t> </a:t>
            </a:r>
            <a:r>
              <a:rPr lang="en-US" dirty="0" smtClean="0"/>
              <a:t>War-share-a County Group</a:t>
            </a:r>
          </a:p>
          <a:p>
            <a:endParaRPr lang="en-US" dirty="0" smtClean="0"/>
          </a:p>
          <a:p>
            <a:endParaRPr lang="en-US" dirty="0" smtClean="0"/>
          </a:p>
          <a:p>
            <a:r>
              <a:rPr lang="en-US" dirty="0" smtClean="0"/>
              <a:t>Bill gets the fellowship to adopt the 12</a:t>
            </a:r>
            <a:r>
              <a:rPr lang="en-US" baseline="0" dirty="0" smtClean="0"/>
              <a:t> Traditions at the 1</a:t>
            </a:r>
            <a:r>
              <a:rPr lang="en-US" baseline="30000" dirty="0" smtClean="0"/>
              <a:t>st</a:t>
            </a:r>
            <a:r>
              <a:rPr lang="en-US" baseline="0" dirty="0" smtClean="0"/>
              <a:t> International Convention 1950</a:t>
            </a:r>
            <a:endParaRPr lang="en-US" dirty="0" smtClean="0"/>
          </a:p>
          <a:p>
            <a:r>
              <a:rPr lang="en-US" dirty="0" smtClean="0"/>
              <a:t>Also in 1950, the trustees voted reluctantly to "give the Conference a try.“ It was agreed that Conferences would be held on an experimental basis from 1951 through 1954, and that in 1955 the whole concept would be evaluated and a final decision made.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After the Alcoholic</a:t>
            </a:r>
            <a:r>
              <a:rPr lang="en-US" baseline="0" dirty="0" smtClean="0"/>
              <a:t> Foundation ok for the conference Bill now had to sell the fellowship</a:t>
            </a:r>
          </a:p>
          <a:p>
            <a:endParaRPr lang="en-US" baseline="0" dirty="0" smtClean="0"/>
          </a:p>
          <a:p>
            <a:r>
              <a:rPr lang="en-US" dirty="0" smtClean="0"/>
              <a:t>The Alcoholic Foundation office, obviously through Bill's leadership, mailed 50,000 copies of the pamphlet, </a:t>
            </a:r>
            <a:r>
              <a:rPr lang="en-US" i="1" dirty="0" smtClean="0"/>
              <a:t>“Your Third Legacy -Will You Accept It?”</a:t>
            </a:r>
            <a:r>
              <a:rPr lang="en-US" dirty="0" smtClean="0"/>
              <a:t> in November 1950 to 6,249 groups and 96,475 members. The pamphlet was printed immediately after Bill and Bob met for the last time in either October or November.  At that time Bob gave his full approval for the General Service Conference idea. </a:t>
            </a:r>
          </a:p>
          <a:p>
            <a:endParaRPr lang="en-US" dirty="0" smtClean="0"/>
          </a:p>
          <a:p>
            <a:r>
              <a:rPr lang="en-US" dirty="0" smtClean="0"/>
              <a:t>This pamphlet gave instructions on how to conduct an assembly and how to elect officers and eventually elect a delegate to the conference.</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As you see inside it list the states</a:t>
            </a:r>
            <a:r>
              <a:rPr lang="en-US" baseline="0" dirty="0" smtClean="0"/>
              <a:t> and how many Delegate Areas each state would have for each panel.  </a:t>
            </a:r>
          </a:p>
          <a:p>
            <a:endParaRPr lang="en-US" baseline="0" dirty="0" smtClean="0"/>
          </a:p>
          <a:p>
            <a:r>
              <a:rPr lang="en-US" baseline="0" dirty="0" smtClean="0"/>
              <a:t>Notice under Panel 2  Here you see Wisconsin was not originally to have a 2</a:t>
            </a:r>
            <a:r>
              <a:rPr lang="en-US" baseline="30000" dirty="0" smtClean="0"/>
              <a:t>nd</a:t>
            </a:r>
            <a:r>
              <a:rPr lang="en-US" baseline="0" dirty="0" smtClean="0"/>
              <a:t> Delegate Area.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r>
              <a:rPr lang="en-US" b="1" dirty="0" smtClean="0"/>
              <a:t>The Rockefeller Dinner  Feb 1940</a:t>
            </a:r>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1952 printing of this pamphlet. Notice</a:t>
            </a:r>
            <a:r>
              <a:rPr lang="en-US" baseline="0" dirty="0" smtClean="0"/>
              <a:t> all the changes to Panel 2 Delegate Area.  </a:t>
            </a:r>
          </a:p>
          <a:p>
            <a:endParaRPr lang="en-US" baseline="0" dirty="0" smtClean="0"/>
          </a:p>
          <a:p>
            <a:r>
              <a:rPr lang="en-US" baseline="0" dirty="0" smtClean="0"/>
              <a:t>This copy came from GSO Archives.  They told me these may not be Bill’s notations but those of  the committee formed to set up the Panel 2 Conference.</a:t>
            </a:r>
          </a:p>
          <a:p>
            <a:endParaRPr lang="en-US" baseline="0" dirty="0" smtClean="0"/>
          </a:p>
          <a:p>
            <a:r>
              <a:rPr lang="en-US" baseline="0" dirty="0" smtClean="0"/>
              <a:t>The Archives in New York was busy getting ready for this years conference, but said they will get back to me how these changes came about.  </a:t>
            </a:r>
          </a:p>
          <a:p>
            <a:endParaRPr lang="en-US" baseline="0" dirty="0" smtClean="0"/>
          </a:p>
          <a:p>
            <a:r>
              <a:rPr lang="en-US" baseline="0" dirty="0" smtClean="0"/>
              <a:t>Notice the red circle</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sure if you can read this but</a:t>
            </a:r>
            <a:r>
              <a:rPr lang="en-US" baseline="0" dirty="0" smtClean="0"/>
              <a:t> it show Northern </a:t>
            </a:r>
            <a:r>
              <a:rPr lang="en-US" baseline="0" dirty="0" err="1" smtClean="0"/>
              <a:t>Wisc</a:t>
            </a:r>
            <a:r>
              <a:rPr lang="en-US" baseline="0" dirty="0" smtClean="0"/>
              <a:t> and Upper </a:t>
            </a:r>
            <a:r>
              <a:rPr lang="en-US" baseline="0" dirty="0" err="1" smtClean="0"/>
              <a:t>Mich</a:t>
            </a:r>
            <a:r>
              <a:rPr lang="en-US" baseline="0" dirty="0" smtClean="0"/>
              <a:t> would get a 2</a:t>
            </a:r>
            <a:r>
              <a:rPr lang="en-US" baseline="30000" dirty="0" smtClean="0"/>
              <a:t>nd</a:t>
            </a:r>
            <a:r>
              <a:rPr lang="en-US" baseline="0" dirty="0" smtClean="0"/>
              <a:t> Delegate area in 1952.</a:t>
            </a:r>
          </a:p>
          <a:p>
            <a:endParaRPr lang="en-US" baseline="0" dirty="0" smtClean="0"/>
          </a:p>
          <a:p>
            <a:r>
              <a:rPr lang="en-US" baseline="0" dirty="0" smtClean="0"/>
              <a:t>George Strachan from Milwaukee was elected Panel 1 Delegate in 1951</a:t>
            </a:r>
          </a:p>
          <a:p>
            <a:endParaRPr lang="en-US" baseline="0" dirty="0" smtClean="0"/>
          </a:p>
          <a:p>
            <a:r>
              <a:rPr lang="en-US" baseline="0" dirty="0" smtClean="0"/>
              <a:t>And</a:t>
            </a:r>
          </a:p>
          <a:p>
            <a:endParaRPr lang="en-US" baseline="0" dirty="0" smtClean="0"/>
          </a:p>
          <a:p>
            <a:r>
              <a:rPr lang="en-US" baseline="0" dirty="0" smtClean="0"/>
              <a:t>Vergil Evans from Green Bay was elected Panel 2 Delegate in 1952</a:t>
            </a:r>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b="0" dirty="0" smtClean="0">
                <a:latin typeface="Times New Roman" pitchFamily="18" charset="0"/>
                <a:cs typeface="Times New Roman" pitchFamily="18" charset="0"/>
              </a:rPr>
              <a:t>From 1939 when Harry Smith reached out for help until 1951 when AA held its first General Service conference</a:t>
            </a:r>
            <a:r>
              <a:rPr lang="en-US" b="0" baseline="0" dirty="0" smtClean="0">
                <a:latin typeface="Times New Roman" pitchFamily="18" charset="0"/>
                <a:cs typeface="Times New Roman" pitchFamily="18" charset="0"/>
              </a:rPr>
              <a:t> AA grew to cover over 45 cities  and about 1,500 members in Wisconsin</a:t>
            </a:r>
            <a:endParaRPr lang="en-US"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C7925B6-6173-4E7D-97B5-EFF8F61B8BB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latin typeface="Bodoni MT" pitchFamily="18" charset="0"/>
              </a:rPr>
              <a:t>In closing…………</a:t>
            </a:r>
            <a:r>
              <a:rPr lang="en-US" baseline="0" dirty="0" smtClean="0">
                <a:latin typeface="Bodoni MT" pitchFamily="18" charset="0"/>
              </a:rPr>
              <a:t> would like to share this with you</a:t>
            </a:r>
          </a:p>
          <a:p>
            <a:pPr algn="l"/>
            <a:endParaRPr lang="en-US" dirty="0" smtClean="0">
              <a:latin typeface="Bodoni MT" pitchFamily="18" charset="0"/>
            </a:endParaRPr>
          </a:p>
          <a:p>
            <a:pPr algn="l"/>
            <a:r>
              <a:rPr lang="en-US" dirty="0" smtClean="0">
                <a:latin typeface="Bodoni MT" pitchFamily="18" charset="0"/>
              </a:rPr>
              <a:t>As the years pass by we keep loosing the stepping stones to our past. </a:t>
            </a:r>
          </a:p>
          <a:p>
            <a:pPr algn="l"/>
            <a:r>
              <a:rPr lang="en-US" dirty="0" smtClean="0">
                <a:latin typeface="Bodoni MT" pitchFamily="18" charset="0"/>
              </a:rPr>
              <a:t>Soon there will be nothing to show who we were or where we have been. </a:t>
            </a:r>
          </a:p>
          <a:p>
            <a:pPr algn="l"/>
            <a:r>
              <a:rPr lang="en-US" dirty="0" smtClean="0">
                <a:latin typeface="Bodoni MT" pitchFamily="18" charset="0"/>
              </a:rPr>
              <a:t>UNLESS we preserver what we have TODAY!</a:t>
            </a:r>
          </a:p>
          <a:p>
            <a:pPr algn="l"/>
            <a:endParaRPr lang="en-US" dirty="0" smtClean="0">
              <a:latin typeface="Bodoni MT" pitchFamily="18" charset="0"/>
            </a:endParaRPr>
          </a:p>
          <a:p>
            <a:pPr algn="l"/>
            <a:r>
              <a:rPr lang="en-US" dirty="0" smtClean="0">
                <a:latin typeface="Bodoni MT" pitchFamily="18" charset="0"/>
              </a:rPr>
              <a:t>Our long</a:t>
            </a:r>
            <a:r>
              <a:rPr lang="en-US" baseline="0" dirty="0" smtClean="0">
                <a:latin typeface="Bodoni MT" pitchFamily="18" charset="0"/>
              </a:rPr>
              <a:t> timers are the stepping stones to our past.  </a:t>
            </a:r>
          </a:p>
          <a:p>
            <a:pPr algn="l"/>
            <a:r>
              <a:rPr lang="en-US" baseline="0" dirty="0" smtClean="0">
                <a:latin typeface="Bodoni MT" pitchFamily="18" charset="0"/>
              </a:rPr>
              <a:t>It is crucial that we preserve their history today so that we know who we were and where we have been</a:t>
            </a:r>
          </a:p>
          <a:p>
            <a:pPr algn="l"/>
            <a:r>
              <a:rPr lang="en-US" baseline="0" dirty="0" smtClean="0">
                <a:latin typeface="Bodoni MT" pitchFamily="18" charset="0"/>
              </a:rPr>
              <a:t>We owe this to the newcomer who has not found our way of life.</a:t>
            </a:r>
          </a:p>
          <a:p>
            <a:pPr algn="l"/>
            <a:endParaRPr lang="en-US" baseline="0" dirty="0" smtClean="0">
              <a:latin typeface="Bodoni MT" pitchFamily="18" charset="0"/>
            </a:endParaRPr>
          </a:p>
          <a:p>
            <a:pPr algn="l"/>
            <a:r>
              <a:rPr lang="en-US" baseline="0" dirty="0" smtClean="0">
                <a:latin typeface="Bodoni MT" pitchFamily="18" charset="0"/>
              </a:rPr>
              <a:t>Thanks aging for the opportunity to share of our history</a:t>
            </a:r>
          </a:p>
          <a:p>
            <a:pPr algn="l"/>
            <a:endParaRPr lang="en-US" dirty="0" smtClean="0">
              <a:latin typeface="Bodoni MT" pitchFamily="18" charset="0"/>
            </a:endParaRPr>
          </a:p>
          <a:p>
            <a:pPr algn="l"/>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pPr defTabSz="937900">
              <a:defRPr/>
            </a:pPr>
            <a:r>
              <a:rPr lang="en-US" dirty="0" smtClean="0"/>
              <a:t>Escanaba MI started in 1951</a:t>
            </a:r>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Jthe</a:t>
            </a:r>
            <a:r>
              <a:rPr lang="en-US" b="1" dirty="0" smtClean="0"/>
              <a:t> </a:t>
            </a:r>
            <a:r>
              <a:rPr lang="en-US" b="1" dirty="0" err="1" smtClean="0"/>
              <a:t>ack</a:t>
            </a:r>
            <a:r>
              <a:rPr lang="en-US" b="1" dirty="0" smtClean="0"/>
              <a:t> Alexander Article Saturday Evening Post March 1941</a:t>
            </a:r>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r>
              <a:rPr lang="en-US" b="1" dirty="0" smtClean="0"/>
              <a:t>The AA Grapevine  is Published June 1944</a:t>
            </a:r>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Bill starts pushing for a Conference April 1947</a:t>
            </a:r>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06">
              <a:defRPr/>
            </a:pPr>
            <a:r>
              <a:rPr lang="en-US" b="1" dirty="0" smtClean="0"/>
              <a:t>12 Traditions adopted – 1</a:t>
            </a:r>
            <a:r>
              <a:rPr lang="en-US" b="1" baseline="30000" dirty="0" smtClean="0"/>
              <a:t>st</a:t>
            </a:r>
            <a:r>
              <a:rPr lang="en-US" b="1" dirty="0" smtClean="0"/>
              <a:t> International Convention  July 1950 </a:t>
            </a:r>
          </a:p>
          <a:p>
            <a:pPr defTabSz="966506">
              <a:defRPr/>
            </a:pPr>
            <a:endParaRPr lang="en-US" b="1" dirty="0" smtClean="0"/>
          </a:p>
          <a:p>
            <a:pPr defTabSz="966506">
              <a:defRPr/>
            </a:pPr>
            <a:r>
              <a:rPr lang="en-US" b="1" dirty="0" smtClean="0"/>
              <a:t>and the 1</a:t>
            </a:r>
            <a:r>
              <a:rPr lang="en-US" b="1" baseline="30000" dirty="0" smtClean="0"/>
              <a:t>st</a:t>
            </a:r>
            <a:r>
              <a:rPr lang="en-US" b="1" dirty="0" smtClean="0"/>
              <a:t> General Service Conference in April 1951</a:t>
            </a:r>
          </a:p>
          <a:p>
            <a:pPr defTabSz="966506">
              <a:defRPr/>
            </a:pPr>
            <a:endParaRPr lang="en-US" b="1" dirty="0" smtClean="0"/>
          </a:p>
          <a:p>
            <a:pPr defTabSz="966506">
              <a:defRPr/>
            </a:pPr>
            <a:r>
              <a:rPr lang="en-US" baseline="0" dirty="0" smtClean="0"/>
              <a:t>What hope to convey today is while all of these things were happening  in AA nationally – History was being made right here in Wisconsin</a:t>
            </a: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b="1" dirty="0" smtClean="0"/>
          </a:p>
          <a:p>
            <a:pPr defTabSz="966506">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C7925B6-6173-4E7D-97B5-EFF8F61B8BB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A4C29-85C7-4444-84D5-6C6896337115}" type="datetimeFigureOut">
              <a:rPr lang="en-US" smtClean="0"/>
              <a:pPr/>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7CB18-7FA2-4BC3-BF3E-52D97E765C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DEB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A4C29-85C7-4444-84D5-6C6896337115}" type="datetimeFigureOut">
              <a:rPr lang="en-US" smtClean="0"/>
              <a:pPr/>
              <a:t>11/26/2017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7CB18-7FA2-4BC3-BF3E-52D97E765C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1447800"/>
            <a:ext cx="4038600" cy="2057400"/>
          </a:xfrm>
        </p:spPr>
        <p:txBody>
          <a:bodyPr>
            <a:normAutofit fontScale="90000"/>
          </a:bodyPr>
          <a:lstStyle/>
          <a:p>
            <a:r>
              <a:rPr lang="en-US" dirty="0" smtClean="0">
                <a:latin typeface="Bodoni MT" pitchFamily="18" charset="0"/>
              </a:rPr>
              <a:t>What We Used To Be Like….</a:t>
            </a:r>
            <a:br>
              <a:rPr lang="en-US" dirty="0" smtClean="0">
                <a:latin typeface="Bodoni MT" pitchFamily="18" charset="0"/>
              </a:rPr>
            </a:br>
            <a:endParaRPr lang="en-US" dirty="0">
              <a:latin typeface="Bodoni MT" pitchFamily="18" charset="0"/>
            </a:endParaRPr>
          </a:p>
        </p:txBody>
      </p:sp>
      <p:pic>
        <p:nvPicPr>
          <p:cNvPr id="6" name="Picture 5" descr="aa-bridge.jpg"/>
          <p:cNvPicPr>
            <a:picLocks noChangeAspect="1"/>
          </p:cNvPicPr>
          <p:nvPr/>
        </p:nvPicPr>
        <p:blipFill>
          <a:blip r:embed="rId3" cstate="print">
            <a:duotone>
              <a:prstClr val="black"/>
              <a:srgbClr val="D9C3A5">
                <a:tint val="50000"/>
                <a:satMod val="180000"/>
              </a:srgbClr>
            </a:duotone>
          </a:blip>
          <a:stretch>
            <a:fillRect/>
          </a:stretch>
        </p:blipFill>
        <p:spPr>
          <a:xfrm>
            <a:off x="381000" y="685800"/>
            <a:ext cx="4038600" cy="5096025"/>
          </a:xfrm>
          <a:prstGeom prst="rect">
            <a:avLst/>
          </a:prstGeom>
          <a:ln cmpd="thickThin">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4953000" y="3124200"/>
            <a:ext cx="3962400" cy="830997"/>
          </a:xfrm>
          <a:prstGeom prst="rect">
            <a:avLst/>
          </a:prstGeom>
          <a:noFill/>
        </p:spPr>
        <p:txBody>
          <a:bodyPr wrap="square" rtlCol="0">
            <a:spAutoFit/>
          </a:bodyPr>
          <a:lstStyle/>
          <a:p>
            <a:r>
              <a:rPr lang="en-US" sz="2400" b="1" i="1" dirty="0" smtClean="0">
                <a:solidFill>
                  <a:schemeClr val="tx1">
                    <a:lumMod val="75000"/>
                    <a:lumOff val="25000"/>
                  </a:schemeClr>
                </a:solidFill>
                <a:latin typeface="Bodoni MT" pitchFamily="18" charset="0"/>
              </a:rPr>
              <a:t>And how we got where we are today</a:t>
            </a:r>
            <a:endParaRPr lang="en-US" sz="2400" b="1" i="1" dirty="0">
              <a:solidFill>
                <a:schemeClr val="tx1">
                  <a:lumMod val="75000"/>
                  <a:lumOff val="25000"/>
                </a:schemeClr>
              </a:solidFill>
              <a:latin typeface="Bodoni MT"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8153400" cy="2057400"/>
          </a:xfrm>
        </p:spPr>
        <p:txBody>
          <a:bodyPr>
            <a:normAutofit/>
          </a:bodyPr>
          <a:lstStyle/>
          <a:p>
            <a:r>
              <a:rPr lang="en-US" dirty="0" smtClean="0">
                <a:latin typeface="Bodoni MT" pitchFamily="18" charset="0"/>
              </a:rPr>
              <a:t>What </a:t>
            </a:r>
            <a:r>
              <a:rPr lang="en-US" u="sng" dirty="0" smtClean="0">
                <a:latin typeface="Bodoni MT" pitchFamily="18" charset="0"/>
              </a:rPr>
              <a:t>Did We </a:t>
            </a:r>
            <a:r>
              <a:rPr lang="en-US" dirty="0" smtClean="0">
                <a:latin typeface="Bodoni MT" pitchFamily="18" charset="0"/>
              </a:rPr>
              <a:t>Used To Be Like….</a:t>
            </a:r>
            <a:br>
              <a:rPr lang="en-US" dirty="0" smtClean="0">
                <a:latin typeface="Bodoni MT" pitchFamily="18" charset="0"/>
              </a:rPr>
            </a:br>
            <a:endParaRPr lang="en-US" dirty="0">
              <a:latin typeface="Bodoni MT" pitchFamily="18" charset="0"/>
            </a:endParaRPr>
          </a:p>
        </p:txBody>
      </p:sp>
      <p:cxnSp>
        <p:nvCxnSpPr>
          <p:cNvPr id="11" name="Straight Connector 10"/>
          <p:cNvCxnSpPr/>
          <p:nvPr/>
        </p:nvCxnSpPr>
        <p:spPr>
          <a:xfrm>
            <a:off x="1219200" y="4419600"/>
            <a:ext cx="76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descr="wisc &amp; up.png"/>
          <p:cNvPicPr>
            <a:picLocks noChangeAspect="1"/>
          </p:cNvPicPr>
          <p:nvPr/>
        </p:nvPicPr>
        <p:blipFill>
          <a:blip r:embed="rId3" cstate="print"/>
          <a:stretch>
            <a:fillRect/>
          </a:stretch>
        </p:blipFill>
        <p:spPr>
          <a:xfrm>
            <a:off x="1828800" y="1905000"/>
            <a:ext cx="5322750" cy="4114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1828800" cy="1323439"/>
          </a:xfrm>
          <a:prstGeom prst="rect">
            <a:avLst/>
          </a:prstGeom>
          <a:noFill/>
        </p:spPr>
        <p:txBody>
          <a:bodyPr wrap="square" rtlCol="0">
            <a:spAutoFit/>
          </a:bodyPr>
          <a:lstStyle/>
          <a:p>
            <a:pPr algn="ctr"/>
            <a:r>
              <a:rPr lang="en-US" sz="1600" dirty="0" smtClean="0">
                <a:latin typeface="Bodoni MT" pitchFamily="18" charset="0"/>
              </a:rPr>
              <a:t>Nov 20, 1939 </a:t>
            </a:r>
          </a:p>
          <a:p>
            <a:pPr algn="ctr"/>
            <a:r>
              <a:rPr lang="en-US" sz="1600" dirty="0" smtClean="0">
                <a:latin typeface="Bodoni MT" pitchFamily="18" charset="0"/>
              </a:rPr>
              <a:t>Harry Smith from Waunakee, WI, ask for help from N.Y.</a:t>
            </a:r>
            <a:endParaRPr lang="en-US" sz="1600" dirty="0">
              <a:latin typeface="Bodoni MT" pitchFamily="18" charset="0"/>
            </a:endParaRPr>
          </a:p>
        </p:txBody>
      </p:sp>
      <p:cxnSp>
        <p:nvCxnSpPr>
          <p:cNvPr id="24" name="Straight Connector 23"/>
          <p:cNvCxnSpPr/>
          <p:nvPr/>
        </p:nvCxnSpPr>
        <p:spPr>
          <a:xfrm>
            <a:off x="1676400" y="3429000"/>
            <a:ext cx="990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670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1828800" cy="1323439"/>
          </a:xfrm>
          <a:prstGeom prst="rect">
            <a:avLst/>
          </a:prstGeom>
          <a:noFill/>
        </p:spPr>
        <p:txBody>
          <a:bodyPr wrap="square" rtlCol="0">
            <a:spAutoFit/>
          </a:bodyPr>
          <a:lstStyle/>
          <a:p>
            <a:pPr algn="ctr"/>
            <a:r>
              <a:rPr lang="en-US" sz="1600" dirty="0" smtClean="0">
                <a:latin typeface="Bodoni MT" pitchFamily="18" charset="0"/>
              </a:rPr>
              <a:t>Nov 20, 1939 </a:t>
            </a:r>
          </a:p>
          <a:p>
            <a:pPr algn="ctr"/>
            <a:r>
              <a:rPr lang="en-US" sz="1600" dirty="0" smtClean="0">
                <a:latin typeface="Bodoni MT" pitchFamily="18" charset="0"/>
              </a:rPr>
              <a:t>Harry Smith from Waunakee, WI, ask for help from N.Y.</a:t>
            </a:r>
            <a:endParaRPr lang="en-US" sz="1600" dirty="0">
              <a:latin typeface="Bodoni MT" pitchFamily="18" charset="0"/>
            </a:endParaRPr>
          </a:p>
        </p:txBody>
      </p:sp>
      <p:cxnSp>
        <p:nvCxnSpPr>
          <p:cNvPr id="24" name="Straight Connector 23"/>
          <p:cNvCxnSpPr/>
          <p:nvPr/>
        </p:nvCxnSpPr>
        <p:spPr>
          <a:xfrm>
            <a:off x="1676400" y="3429000"/>
            <a:ext cx="990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670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2050" name="Picture 2" descr="The September 1939 Liberty Magazine with an article entitled, &amp;quot;Alcoholics And God.&amp;quot; AA&amp;#39;s first National publicity."/>
          <p:cNvPicPr>
            <a:picLocks noChangeAspect="1" noChangeArrowheads="1"/>
          </p:cNvPicPr>
          <p:nvPr/>
        </p:nvPicPr>
        <p:blipFill>
          <a:blip r:embed="rId3" cstate="print"/>
          <a:srcRect/>
          <a:stretch>
            <a:fillRect/>
          </a:stretch>
        </p:blipFill>
        <p:spPr bwMode="auto">
          <a:xfrm rot="390501">
            <a:off x="3200400" y="3048000"/>
            <a:ext cx="2247900" cy="3152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 &amp; up.png"/>
          <p:cNvPicPr>
            <a:picLocks noChangeAspect="1"/>
          </p:cNvPicPr>
          <p:nvPr/>
        </p:nvPicPr>
        <p:blipFill>
          <a:blip r:embed="rId3" cstate="print"/>
          <a:stretch>
            <a:fillRect/>
          </a:stretch>
        </p:blipFill>
        <p:spPr>
          <a:xfrm>
            <a:off x="1371600" y="457200"/>
            <a:ext cx="5717027" cy="44196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3657600" y="3992881"/>
            <a:ext cx="76200"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0" y="5334000"/>
            <a:ext cx="7239000" cy="369332"/>
          </a:xfrm>
          <a:prstGeom prst="rect">
            <a:avLst/>
          </a:prstGeom>
          <a:noFill/>
        </p:spPr>
        <p:txBody>
          <a:bodyPr wrap="square" rtlCol="0">
            <a:spAutoFit/>
          </a:bodyPr>
          <a:lstStyle/>
          <a:p>
            <a:pPr algn="ctr"/>
            <a:r>
              <a:rPr lang="en-US" dirty="0" smtClean="0">
                <a:latin typeface="Bodoni MT" pitchFamily="18" charset="0"/>
              </a:rPr>
              <a:t>Waunakee  is just 12 </a:t>
            </a:r>
            <a:r>
              <a:rPr lang="en-US" dirty="0" smtClean="0"/>
              <a:t>miles North of Madison.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dwest Map.png"/>
          <p:cNvPicPr>
            <a:picLocks noChangeAspect="1"/>
          </p:cNvPicPr>
          <p:nvPr/>
        </p:nvPicPr>
        <p:blipFill>
          <a:blip r:embed="rId3" cstate="print"/>
          <a:srcRect l="33634" t="11236" b="2247"/>
          <a:stretch>
            <a:fillRect/>
          </a:stretch>
        </p:blipFill>
        <p:spPr>
          <a:xfrm>
            <a:off x="0" y="0"/>
            <a:ext cx="5262563" cy="5867400"/>
          </a:xfrm>
          <a:prstGeom prst="rect">
            <a:avLst/>
          </a:prstGeom>
        </p:spPr>
      </p:pic>
      <p:sp>
        <p:nvSpPr>
          <p:cNvPr id="3" name="Oval 2"/>
          <p:cNvSpPr/>
          <p:nvPr/>
        </p:nvSpPr>
        <p:spPr>
          <a:xfrm>
            <a:off x="2667000" y="32766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133600" y="29718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533400"/>
            <a:ext cx="3200400" cy="3139321"/>
          </a:xfrm>
          <a:prstGeom prst="rect">
            <a:avLst/>
          </a:prstGeom>
          <a:noFill/>
        </p:spPr>
        <p:txBody>
          <a:bodyPr wrap="square" rtlCol="0">
            <a:spAutoFit/>
          </a:bodyPr>
          <a:lstStyle/>
          <a:p>
            <a:pPr>
              <a:lnSpc>
                <a:spcPct val="150000"/>
              </a:lnSpc>
            </a:pPr>
            <a:r>
              <a:rPr lang="en-US" dirty="0" smtClean="0">
                <a:latin typeface="Bodoni MT" pitchFamily="18" charset="0"/>
              </a:rPr>
              <a:t>May 1935 - Akron, OH</a:t>
            </a:r>
          </a:p>
          <a:p>
            <a:pPr>
              <a:lnSpc>
                <a:spcPct val="150000"/>
              </a:lnSpc>
            </a:pPr>
            <a:r>
              <a:rPr lang="en-US" dirty="0" smtClean="0">
                <a:latin typeface="Bodoni MT" pitchFamily="18" charset="0"/>
              </a:rPr>
              <a:t>May 1939 – Cleveland, OH</a:t>
            </a:r>
          </a:p>
          <a:p>
            <a:pPr>
              <a:lnSpc>
                <a:spcPct val="150000"/>
              </a:lnSpc>
            </a:pPr>
            <a:r>
              <a:rPr lang="en-US" dirty="0" smtClean="0">
                <a:solidFill>
                  <a:srgbClr val="FF0000"/>
                </a:solidFill>
                <a:latin typeface="Bodoni MT" pitchFamily="18" charset="0"/>
              </a:rPr>
              <a:t>September 1939 – Chicago, IL</a:t>
            </a:r>
          </a:p>
          <a:p>
            <a:pPr>
              <a:lnSpc>
                <a:spcPct val="150000"/>
              </a:lnSpc>
            </a:pPr>
            <a:r>
              <a:rPr lang="en-US" dirty="0" smtClean="0">
                <a:latin typeface="Bodoni MT" pitchFamily="18" charset="0"/>
              </a:rPr>
              <a:t>December 1939 - Detroit, MI</a:t>
            </a:r>
          </a:p>
          <a:p>
            <a:pPr>
              <a:lnSpc>
                <a:spcPct val="150000"/>
              </a:lnSpc>
            </a:pPr>
            <a:r>
              <a:rPr lang="en-US" dirty="0" smtClean="0">
                <a:latin typeface="Bodoni MT" pitchFamily="18" charset="0"/>
              </a:rPr>
              <a:t>April 1940 – Evansville, ID</a:t>
            </a:r>
          </a:p>
          <a:p>
            <a:pPr>
              <a:lnSpc>
                <a:spcPct val="150000"/>
              </a:lnSpc>
            </a:pPr>
            <a:r>
              <a:rPr lang="en-US" dirty="0" smtClean="0">
                <a:latin typeface="Bodoni MT" pitchFamily="18" charset="0"/>
              </a:rPr>
              <a:t>April 1941 – Minneapolis, MN</a:t>
            </a:r>
          </a:p>
          <a:p>
            <a:endParaRPr lang="en-US" dirty="0" smtClean="0"/>
          </a:p>
          <a:p>
            <a:endParaRPr lang="en-US" dirty="0"/>
          </a:p>
        </p:txBody>
      </p:sp>
      <p:sp>
        <p:nvSpPr>
          <p:cNvPr id="6" name="Oval 5"/>
          <p:cNvSpPr/>
          <p:nvPr/>
        </p:nvSpPr>
        <p:spPr>
          <a:xfrm>
            <a:off x="4114800" y="29718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24200" y="49530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953000" y="31242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4953000" y="3352800"/>
            <a:ext cx="76200" cy="762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0" y="20574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1310845">
            <a:off x="1897162" y="2771628"/>
            <a:ext cx="685800" cy="215444"/>
          </a:xfrm>
          <a:prstGeom prst="rect">
            <a:avLst/>
          </a:prstGeom>
          <a:noFill/>
        </p:spPr>
        <p:txBody>
          <a:bodyPr wrap="square" rtlCol="0">
            <a:spAutoFit/>
          </a:bodyPr>
          <a:lstStyle/>
          <a:p>
            <a:r>
              <a:rPr lang="en-US" sz="800" dirty="0" smtClean="0">
                <a:latin typeface="Bodoni MT" pitchFamily="18" charset="0"/>
              </a:rPr>
              <a:t>Waunakee</a:t>
            </a:r>
            <a:endParaRPr lang="en-US" sz="800" dirty="0"/>
          </a:p>
        </p:txBody>
      </p:sp>
      <p:sp>
        <p:nvSpPr>
          <p:cNvPr id="15" name="TextBox 14"/>
          <p:cNvSpPr txBox="1"/>
          <p:nvPr/>
        </p:nvSpPr>
        <p:spPr>
          <a:xfrm>
            <a:off x="381000" y="1905000"/>
            <a:ext cx="838200" cy="215444"/>
          </a:xfrm>
          <a:prstGeom prst="rect">
            <a:avLst/>
          </a:prstGeom>
          <a:noFill/>
        </p:spPr>
        <p:txBody>
          <a:bodyPr wrap="square" rtlCol="0">
            <a:spAutoFit/>
          </a:bodyPr>
          <a:lstStyle/>
          <a:p>
            <a:r>
              <a:rPr lang="en-US" sz="800" dirty="0" smtClean="0">
                <a:latin typeface="Bodoni MT" pitchFamily="18" charset="0"/>
              </a:rPr>
              <a:t>Minneapolis</a:t>
            </a:r>
            <a:endParaRPr lang="en-US" sz="800" dirty="0"/>
          </a:p>
        </p:txBody>
      </p:sp>
      <p:sp>
        <p:nvSpPr>
          <p:cNvPr id="16" name="TextBox 15"/>
          <p:cNvSpPr txBox="1"/>
          <p:nvPr/>
        </p:nvSpPr>
        <p:spPr>
          <a:xfrm>
            <a:off x="2895600" y="4800600"/>
            <a:ext cx="1066800" cy="215444"/>
          </a:xfrm>
          <a:prstGeom prst="rect">
            <a:avLst/>
          </a:prstGeom>
          <a:noFill/>
        </p:spPr>
        <p:txBody>
          <a:bodyPr wrap="square" rtlCol="0">
            <a:spAutoFit/>
          </a:bodyPr>
          <a:lstStyle/>
          <a:p>
            <a:r>
              <a:rPr lang="en-US" sz="800" dirty="0" smtClean="0">
                <a:latin typeface="Bodoni MT" pitchFamily="18" charset="0"/>
              </a:rPr>
              <a:t>Evansville</a:t>
            </a:r>
            <a:endParaRPr lang="en-US" sz="800" dirty="0"/>
          </a:p>
        </p:txBody>
      </p:sp>
      <p:sp>
        <p:nvSpPr>
          <p:cNvPr id="17" name="TextBox 16"/>
          <p:cNvSpPr txBox="1"/>
          <p:nvPr/>
        </p:nvSpPr>
        <p:spPr>
          <a:xfrm>
            <a:off x="3810000" y="2819400"/>
            <a:ext cx="685800" cy="215444"/>
          </a:xfrm>
          <a:prstGeom prst="rect">
            <a:avLst/>
          </a:prstGeom>
          <a:noFill/>
        </p:spPr>
        <p:txBody>
          <a:bodyPr wrap="square" rtlCol="0">
            <a:spAutoFit/>
          </a:bodyPr>
          <a:lstStyle/>
          <a:p>
            <a:r>
              <a:rPr lang="en-US" sz="800" dirty="0" smtClean="0">
                <a:latin typeface="Bodoni MT" pitchFamily="18" charset="0"/>
              </a:rPr>
              <a:t>Detroit</a:t>
            </a:r>
            <a:endParaRPr lang="en-US" sz="800" dirty="0"/>
          </a:p>
        </p:txBody>
      </p:sp>
      <p:sp>
        <p:nvSpPr>
          <p:cNvPr id="18" name="TextBox 17"/>
          <p:cNvSpPr txBox="1"/>
          <p:nvPr/>
        </p:nvSpPr>
        <p:spPr>
          <a:xfrm>
            <a:off x="4953000" y="3048000"/>
            <a:ext cx="990600" cy="215444"/>
          </a:xfrm>
          <a:prstGeom prst="rect">
            <a:avLst/>
          </a:prstGeom>
          <a:noFill/>
        </p:spPr>
        <p:txBody>
          <a:bodyPr wrap="square" rtlCol="0">
            <a:spAutoFit/>
          </a:bodyPr>
          <a:lstStyle/>
          <a:p>
            <a:r>
              <a:rPr lang="en-US" sz="800" dirty="0" smtClean="0">
                <a:latin typeface="Bodoni MT" pitchFamily="18" charset="0"/>
              </a:rPr>
              <a:t>Cleveland</a:t>
            </a:r>
            <a:endParaRPr lang="en-US" sz="800" dirty="0"/>
          </a:p>
        </p:txBody>
      </p:sp>
      <p:sp>
        <p:nvSpPr>
          <p:cNvPr id="19" name="TextBox 18"/>
          <p:cNvSpPr txBox="1"/>
          <p:nvPr/>
        </p:nvSpPr>
        <p:spPr>
          <a:xfrm>
            <a:off x="4572000" y="3276600"/>
            <a:ext cx="838200" cy="215444"/>
          </a:xfrm>
          <a:prstGeom prst="rect">
            <a:avLst/>
          </a:prstGeom>
          <a:noFill/>
        </p:spPr>
        <p:txBody>
          <a:bodyPr wrap="square" rtlCol="0">
            <a:spAutoFit/>
          </a:bodyPr>
          <a:lstStyle/>
          <a:p>
            <a:r>
              <a:rPr lang="en-US" sz="800" dirty="0" smtClean="0">
                <a:latin typeface="Bodoni MT" pitchFamily="18" charset="0"/>
              </a:rPr>
              <a:t>Akron</a:t>
            </a:r>
            <a:endParaRPr lang="en-US" sz="800" dirty="0"/>
          </a:p>
        </p:txBody>
      </p:sp>
      <p:sp>
        <p:nvSpPr>
          <p:cNvPr id="20" name="TextBox 19"/>
          <p:cNvSpPr txBox="1"/>
          <p:nvPr/>
        </p:nvSpPr>
        <p:spPr>
          <a:xfrm>
            <a:off x="2209800" y="3200400"/>
            <a:ext cx="762000" cy="215444"/>
          </a:xfrm>
          <a:prstGeom prst="rect">
            <a:avLst/>
          </a:prstGeom>
          <a:noFill/>
        </p:spPr>
        <p:txBody>
          <a:bodyPr wrap="square" rtlCol="0">
            <a:spAutoFit/>
          </a:bodyPr>
          <a:lstStyle/>
          <a:p>
            <a:r>
              <a:rPr lang="en-US" sz="800" dirty="0" smtClean="0">
                <a:latin typeface="Bodoni MT" pitchFamily="18" charset="0"/>
              </a:rPr>
              <a:t>Chicago</a:t>
            </a:r>
            <a:endParaRPr lang="en-US" sz="800" dirty="0"/>
          </a:p>
        </p:txBody>
      </p:sp>
      <p:cxnSp>
        <p:nvCxnSpPr>
          <p:cNvPr id="22" name="Straight Connector 21"/>
          <p:cNvCxnSpPr>
            <a:stCxn id="4" idx="5"/>
          </p:cNvCxnSpPr>
          <p:nvPr/>
        </p:nvCxnSpPr>
        <p:spPr>
          <a:xfrm>
            <a:off x="2198641" y="3036841"/>
            <a:ext cx="468359" cy="239759"/>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86400" y="4114800"/>
            <a:ext cx="3276600" cy="1200329"/>
          </a:xfrm>
          <a:prstGeom prst="rect">
            <a:avLst/>
          </a:prstGeom>
          <a:noFill/>
        </p:spPr>
        <p:txBody>
          <a:bodyPr wrap="square" rtlCol="0">
            <a:spAutoFit/>
          </a:bodyPr>
          <a:lstStyle/>
          <a:p>
            <a:r>
              <a:rPr lang="en-US" dirty="0" smtClean="0">
                <a:latin typeface="Bodoni MT" pitchFamily="18" charset="0"/>
              </a:rPr>
              <a:t>Harry is told the closest help is </a:t>
            </a:r>
          </a:p>
          <a:p>
            <a:r>
              <a:rPr lang="en-US" dirty="0" smtClean="0">
                <a:latin typeface="Bodoni MT" pitchFamily="18" charset="0"/>
              </a:rPr>
              <a:t>196 miles away in Chicago.</a:t>
            </a:r>
          </a:p>
          <a:p>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https://upload.wikimedia.org/wikipedia/commons/5/5f/Wisconsin_Memorial_Hospital.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88" name="Picture 4" descr="https://upload.wikimedia.org/wikipedia/commons/5/5f/Wisconsin_Memorial_Hospital.jpg"/>
          <p:cNvPicPr>
            <a:picLocks noChangeAspect="1" noChangeArrowheads="1"/>
          </p:cNvPicPr>
          <p:nvPr/>
        </p:nvPicPr>
        <p:blipFill>
          <a:blip r:embed="rId3" cstate="print">
            <a:duotone>
              <a:prstClr val="black"/>
              <a:srgbClr val="D9C3A5">
                <a:tint val="50000"/>
                <a:satMod val="180000"/>
              </a:srgbClr>
            </a:duotone>
            <a:lum bright="20000" contrast="30000"/>
          </a:blip>
          <a:srcRect/>
          <a:stretch>
            <a:fillRect/>
          </a:stretch>
        </p:blipFill>
        <p:spPr bwMode="auto">
          <a:xfrm>
            <a:off x="1371600" y="838200"/>
            <a:ext cx="6254963" cy="4724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600200" y="5715000"/>
            <a:ext cx="5181600" cy="369332"/>
          </a:xfrm>
          <a:prstGeom prst="rect">
            <a:avLst/>
          </a:prstGeom>
          <a:noFill/>
        </p:spPr>
        <p:txBody>
          <a:bodyPr wrap="square" rtlCol="0">
            <a:spAutoFit/>
          </a:bodyPr>
          <a:lstStyle/>
          <a:p>
            <a:pPr algn="ctr"/>
            <a:r>
              <a:rPr lang="en-US" dirty="0" smtClean="0"/>
              <a:t>Mendota State Hospital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19200"/>
            <a:ext cx="7620000" cy="4572000"/>
          </a:xfrm>
          <a:prstGeom prst="rect">
            <a:avLst/>
          </a:prstGeom>
          <a:solidFill>
            <a:schemeClr val="bg1">
              <a:lumMod val="50000"/>
              <a:alpha val="0"/>
            </a:schemeClr>
          </a:solidFill>
          <a:ln>
            <a:solidFill>
              <a:schemeClr val="tx1">
                <a:lumMod val="50000"/>
                <a:lumOff val="50000"/>
              </a:schemeClr>
            </a:solidFill>
          </a:ln>
          <a:effectLst>
            <a:glow rad="101600">
              <a:schemeClr val="bg1">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14400" y="1981200"/>
            <a:ext cx="7239000" cy="3046988"/>
          </a:xfrm>
          <a:prstGeom prst="rect">
            <a:avLst/>
          </a:prstGeom>
          <a:noFill/>
        </p:spPr>
        <p:txBody>
          <a:bodyPr wrap="square" rtlCol="0">
            <a:spAutoFit/>
          </a:bodyPr>
          <a:lstStyle/>
          <a:p>
            <a:r>
              <a:rPr lang="en-US" sz="2400" dirty="0" smtClean="0">
                <a:latin typeface="Bodoni MT" pitchFamily="18" charset="0"/>
              </a:rPr>
              <a:t>In a letter to the New York Office dated July 12, 1940 Harry wrote;</a:t>
            </a:r>
          </a:p>
          <a:p>
            <a:r>
              <a:rPr lang="en-US" sz="2400" dirty="0" smtClean="0"/>
              <a:t> </a:t>
            </a:r>
          </a:p>
          <a:p>
            <a:r>
              <a:rPr lang="en-US" sz="2400" i="1" dirty="0" smtClean="0">
                <a:latin typeface="Bodoni MT" pitchFamily="18" charset="0"/>
              </a:rPr>
              <a:t>“Since I received your wonderful book I have lost all desire for drink and have passed the good works along to several others who have derived benefit from it and I must say some of these cases surely seemed hopeless at the time. We are a group of five now.”</a:t>
            </a:r>
            <a:endParaRPr lang="en-US" sz="2400" i="1" dirty="0">
              <a:latin typeface="Bodoni MT"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990600"/>
            <a:ext cx="7848600" cy="4953000"/>
          </a:xfrm>
          <a:prstGeom prst="rect">
            <a:avLst/>
          </a:prstGeom>
          <a:solidFill>
            <a:schemeClr val="accent1">
              <a:alpha val="0"/>
            </a:schemeClr>
          </a:solidFill>
          <a:ln>
            <a:solidFill>
              <a:schemeClr val="bg1">
                <a:lumMod val="50000"/>
              </a:schemeClr>
            </a:solidFill>
          </a:ln>
          <a:effectLst>
            <a:glow rad="101600">
              <a:schemeClr val="bg1">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95400" y="1447800"/>
            <a:ext cx="6705600" cy="4431983"/>
          </a:xfrm>
          <a:prstGeom prst="rect">
            <a:avLst/>
          </a:prstGeom>
          <a:noFill/>
        </p:spPr>
        <p:txBody>
          <a:bodyPr wrap="square" rtlCol="0">
            <a:spAutoFit/>
          </a:bodyPr>
          <a:lstStyle/>
          <a:p>
            <a:r>
              <a:rPr lang="en-US" sz="2400" dirty="0" smtClean="0">
                <a:latin typeface="Bodoni MT" pitchFamily="18" charset="0"/>
              </a:rPr>
              <a:t>New York’s reply a week or so later reads in part:</a:t>
            </a:r>
          </a:p>
          <a:p>
            <a:endParaRPr lang="en-US" sz="2400" dirty="0" smtClean="0">
              <a:latin typeface="Bodoni MT" pitchFamily="18" charset="0"/>
            </a:endParaRPr>
          </a:p>
          <a:p>
            <a:r>
              <a:rPr lang="en-US" sz="2400" i="1" dirty="0" smtClean="0">
                <a:latin typeface="Bodoni MT" pitchFamily="18" charset="0"/>
              </a:rPr>
              <a:t>“. . . We had been somewhat puzzled by several letters which stated that the book had been recommended to them by a Mr. Smith of Waunakee since we had no knowledge of your progress and the efforts you were making with others. We, therefore, take this opportunity to thank you on behalf of Alcoholics Anonymous from coast to coast, a membership which now numbers close to one thousand, for your perseverance and faith.”</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313093"/>
            <a:ext cx="2362200" cy="954107"/>
          </a:xfrm>
          <a:prstGeom prst="rect">
            <a:avLst/>
          </a:prstGeom>
          <a:noFill/>
        </p:spPr>
        <p:txBody>
          <a:bodyPr wrap="square" rtlCol="0">
            <a:spAutoFit/>
          </a:bodyPr>
          <a:lstStyle/>
          <a:p>
            <a:pPr algn="ctr"/>
            <a:r>
              <a:rPr lang="en-US" sz="1400" dirty="0" smtClean="0">
                <a:solidFill>
                  <a:schemeClr val="tx1">
                    <a:lumMod val="50000"/>
                    <a:lumOff val="50000"/>
                  </a:schemeClr>
                </a:solidFill>
                <a:latin typeface="Bodoni MT" pitchFamily="18" charset="0"/>
              </a:rPr>
              <a:t>Nov 20, 1939 </a:t>
            </a:r>
          </a:p>
          <a:p>
            <a:pPr algn="ctr"/>
            <a:r>
              <a:rPr lang="en-US" sz="1400" dirty="0" smtClean="0">
                <a:solidFill>
                  <a:schemeClr val="tx1">
                    <a:lumMod val="50000"/>
                    <a:lumOff val="50000"/>
                  </a:schemeClr>
                </a:solidFill>
                <a:latin typeface="Bodoni MT" pitchFamily="18" charset="0"/>
              </a:rPr>
              <a:t>Harry Smith from Waunakee, WI, ask for help from N.Y.</a:t>
            </a:r>
            <a:endParaRPr lang="en-US" sz="1400" dirty="0">
              <a:solidFill>
                <a:schemeClr val="tx1">
                  <a:lumMod val="50000"/>
                  <a:lumOff val="50000"/>
                </a:schemeClr>
              </a:solidFill>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655403"/>
            <a:ext cx="2590800" cy="830997"/>
          </a:xfrm>
          <a:prstGeom prst="rect">
            <a:avLst/>
          </a:prstGeom>
          <a:noFill/>
        </p:spPr>
        <p:txBody>
          <a:bodyPr wrap="square" rtlCol="0">
            <a:spAutoFit/>
          </a:bodyPr>
          <a:lstStyle/>
          <a:p>
            <a:r>
              <a:rPr lang="en-US" sz="1600" dirty="0" smtClean="0">
                <a:latin typeface="Bodoni MT" pitchFamily="18" charset="0"/>
              </a:rPr>
              <a:t>Ed Krause from Eau Claire</a:t>
            </a:r>
          </a:p>
          <a:p>
            <a:r>
              <a:rPr lang="en-US" sz="1600" dirty="0" smtClean="0">
                <a:latin typeface="Bodoni MT" pitchFamily="18" charset="0"/>
              </a:rPr>
              <a:t>writes NY for help  on February 22 1940</a:t>
            </a:r>
            <a:endParaRPr lang="en-US" sz="1600" dirty="0">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609600"/>
            <a:ext cx="5486400" cy="2031325"/>
          </a:xfrm>
          <a:prstGeom prst="rect">
            <a:avLst/>
          </a:prstGeom>
          <a:noFill/>
        </p:spPr>
        <p:txBody>
          <a:bodyPr wrap="square" rtlCol="0">
            <a:spAutoFit/>
          </a:bodyPr>
          <a:lstStyle/>
          <a:p>
            <a:r>
              <a:rPr lang="en-US" dirty="0" smtClean="0"/>
              <a:t>On February 22, 1940, Ed K. wrote to the Alcoholic Foundation. He read about Alcoholics Anonymous in that week’s Newsweek Magazine. [February 19, 1940]  He was looking for information on Alcoholics Anonymous.   In early April of 1940, the New York office sent him the book Alcoholics Anonymous. </a:t>
            </a:r>
          </a:p>
          <a:p>
            <a:endParaRPr lang="en-US" i="1" dirty="0" smtClean="0"/>
          </a:p>
        </p:txBody>
      </p:sp>
      <p:pic>
        <p:nvPicPr>
          <p:cNvPr id="24579" name="Picture 3" descr="nwswk2"/>
          <p:cNvPicPr>
            <a:picLocks noChangeAspect="1" noChangeArrowheads="1"/>
          </p:cNvPicPr>
          <p:nvPr/>
        </p:nvPicPr>
        <p:blipFill>
          <a:blip r:embed="rId3" cstate="print"/>
          <a:srcRect t="743"/>
          <a:stretch>
            <a:fillRect/>
          </a:stretch>
        </p:blipFill>
        <p:spPr bwMode="auto">
          <a:xfrm>
            <a:off x="457200" y="685799"/>
            <a:ext cx="2514600" cy="343978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90600" y="5486400"/>
            <a:ext cx="7391400" cy="1200329"/>
          </a:xfrm>
          <a:prstGeom prst="rect">
            <a:avLst/>
          </a:prstGeom>
          <a:noFill/>
        </p:spPr>
        <p:txBody>
          <a:bodyPr wrap="square" rtlCol="0">
            <a:spAutoFit/>
          </a:bodyPr>
          <a:lstStyle/>
          <a:p>
            <a:r>
              <a:rPr lang="en-US" dirty="0" smtClean="0"/>
              <a:t>On April 23, 1940, Ed K. wrote to the office that for the past month he was able to “truthfully say that [he was] off liquor.” He wanted any inquiries from the area to be sent to him.</a:t>
            </a:r>
          </a:p>
          <a:p>
            <a:endParaRPr lang="en-US" dirty="0"/>
          </a:p>
        </p:txBody>
      </p:sp>
      <p:pic>
        <p:nvPicPr>
          <p:cNvPr id="7" name="Picture 6" descr="Big Book.JPG"/>
          <p:cNvPicPr>
            <a:picLocks noChangeAspect="1"/>
          </p:cNvPicPr>
          <p:nvPr/>
        </p:nvPicPr>
        <p:blipFill>
          <a:blip r:embed="rId4" cstate="print"/>
          <a:stretch>
            <a:fillRect/>
          </a:stretch>
        </p:blipFill>
        <p:spPr>
          <a:xfrm>
            <a:off x="6553200" y="2514600"/>
            <a:ext cx="1701170" cy="2603136"/>
          </a:xfrm>
          <a:prstGeom prst="rect">
            <a:avLst/>
          </a:prstGeom>
          <a:ln>
            <a:noFill/>
          </a:ln>
          <a:effectLst>
            <a:outerShdw blurRad="292100" dist="139700" dir="2700000" algn="tl" rotWithShape="0">
              <a:srgbClr val="333333">
                <a:alpha val="65000"/>
              </a:srgbClr>
            </a:outerShdw>
          </a:effectLst>
        </p:spPr>
      </p:pic>
      <p:pic>
        <p:nvPicPr>
          <p:cNvPr id="6" name="Picture 5" descr="ErdmannKrause2_original.jpg"/>
          <p:cNvPicPr>
            <a:picLocks noChangeAspect="1"/>
          </p:cNvPicPr>
          <p:nvPr/>
        </p:nvPicPr>
        <p:blipFill>
          <a:blip r:embed="rId5" cstate="print"/>
          <a:stretch>
            <a:fillRect/>
          </a:stretch>
        </p:blipFill>
        <p:spPr>
          <a:xfrm>
            <a:off x="3733799" y="2743200"/>
            <a:ext cx="1828801" cy="2599410"/>
          </a:xfrm>
          <a:prstGeom prst="ellipse">
            <a:avLst/>
          </a:prstGeom>
          <a:ln w="63500" cap="rnd">
            <a:solidFill>
              <a:schemeClr val="bg1"/>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447800"/>
            <a:ext cx="6629400" cy="3693319"/>
          </a:xfrm>
          <a:prstGeom prst="rect">
            <a:avLst/>
          </a:prstGeom>
          <a:noFill/>
        </p:spPr>
        <p:txBody>
          <a:bodyPr wrap="square" rtlCol="0">
            <a:spAutoFit/>
          </a:bodyPr>
          <a:lstStyle/>
          <a:p>
            <a:r>
              <a:rPr lang="en-US" dirty="0" smtClean="0">
                <a:latin typeface="Bodoni MT" pitchFamily="18" charset="0"/>
              </a:rPr>
              <a:t>In December of 1940, Ed wrote again to the office explaining the struggles he was having and also included the following update: </a:t>
            </a:r>
          </a:p>
          <a:p>
            <a:endParaRPr lang="en-US" dirty="0" smtClean="0">
              <a:latin typeface="Bodoni MT" pitchFamily="18" charset="0"/>
            </a:endParaRPr>
          </a:p>
          <a:p>
            <a:r>
              <a:rPr lang="en-US" i="1" dirty="0" smtClean="0">
                <a:latin typeface="Bodoni MT" pitchFamily="18" charset="0"/>
              </a:rPr>
              <a:t>“I have received a lot of help from the Chicago Group. Visited them for several days last summer and have been communicating with several of them since. This has helped me a lot. Mr. Smith of </a:t>
            </a:r>
            <a:r>
              <a:rPr lang="en-US" dirty="0" smtClean="0">
                <a:latin typeface="Bodoni MT" pitchFamily="18" charset="0"/>
              </a:rPr>
              <a:t>Waunakee</a:t>
            </a:r>
            <a:r>
              <a:rPr lang="en-US" i="1" dirty="0" smtClean="0">
                <a:latin typeface="Bodoni MT" pitchFamily="18" charset="0"/>
              </a:rPr>
              <a:t>, Wisconsin has been especially helpful to me. He dropped in on me one evening several weeks ago on his return from a trip where he got a fellow rehabilitated with his family and job. He traveled 800 miles just for this purpose. I have been down to the group meeting at </a:t>
            </a:r>
            <a:r>
              <a:rPr lang="en-US" dirty="0" smtClean="0">
                <a:latin typeface="Bodoni MT" pitchFamily="18" charset="0"/>
              </a:rPr>
              <a:t>Waunakee </a:t>
            </a:r>
            <a:r>
              <a:rPr lang="en-US" i="1" dirty="0" smtClean="0">
                <a:latin typeface="Bodoni MT" pitchFamily="18" charset="0"/>
              </a:rPr>
              <a:t>twice since then. This man Smith sure lives and breathes AA. I have made several attempts at spreading the gospel here but so far they have fallen flat. “</a:t>
            </a:r>
            <a:endParaRPr lang="en-US" i="1" dirty="0">
              <a:latin typeface="Bodoni MT" pitchFamily="18" charset="0"/>
            </a:endParaRPr>
          </a:p>
        </p:txBody>
      </p:sp>
      <p:sp>
        <p:nvSpPr>
          <p:cNvPr id="3" name="Rectangle 2"/>
          <p:cNvSpPr/>
          <p:nvPr/>
        </p:nvSpPr>
        <p:spPr>
          <a:xfrm>
            <a:off x="762000" y="914400"/>
            <a:ext cx="7848600" cy="4800600"/>
          </a:xfrm>
          <a:prstGeom prst="rect">
            <a:avLst/>
          </a:prstGeom>
          <a:noFill/>
          <a:ln>
            <a:solidFill>
              <a:schemeClr val="tx1">
                <a:lumMod val="50000"/>
                <a:lumOff val="50000"/>
              </a:schemeClr>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2819400" y="381000"/>
            <a:ext cx="3169869" cy="496589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8570346" y="53721000"/>
            <a:ext cx="18570346" cy="2821305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rot="20268507">
            <a:off x="723059" y="935156"/>
            <a:ext cx="2893655" cy="439619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57200" y="5715000"/>
            <a:ext cx="2286000" cy="646331"/>
          </a:xfrm>
          <a:prstGeom prst="rect">
            <a:avLst/>
          </a:prstGeom>
          <a:noFill/>
        </p:spPr>
        <p:txBody>
          <a:bodyPr wrap="square" rtlCol="0">
            <a:spAutoFit/>
          </a:bodyPr>
          <a:lstStyle/>
          <a:p>
            <a:r>
              <a:rPr lang="en-US" dirty="0" smtClean="0"/>
              <a:t>Eau Claire Leader</a:t>
            </a:r>
          </a:p>
          <a:p>
            <a:r>
              <a:rPr lang="en-US" dirty="0" smtClean="0"/>
              <a:t>October 16, 1941</a:t>
            </a:r>
            <a:endParaRPr lang="en-US" dirty="0"/>
          </a:p>
        </p:txBody>
      </p:sp>
      <p:pic>
        <p:nvPicPr>
          <p:cNvPr id="1029" name="Picture 5" descr="C:\Users\Owner\Desktop\Area 74\Area 74 Newspapers\Eau Claire\1946 Eau_Claire_Leader_Fri__Feb_1__1946_.jpg"/>
          <p:cNvPicPr>
            <a:picLocks noChangeAspect="1" noChangeArrowheads="1"/>
          </p:cNvPicPr>
          <p:nvPr/>
        </p:nvPicPr>
        <p:blipFill>
          <a:blip r:embed="rId6" cstate="print"/>
          <a:srcRect/>
          <a:stretch>
            <a:fillRect/>
          </a:stretch>
        </p:blipFill>
        <p:spPr bwMode="auto">
          <a:xfrm rot="828978">
            <a:off x="5821308" y="1827355"/>
            <a:ext cx="2956017" cy="3429000"/>
          </a:xfrm>
          <a:prstGeom prst="rect">
            <a:avLst/>
          </a:prstGeom>
          <a:noFill/>
        </p:spPr>
      </p:pic>
      <p:sp>
        <p:nvSpPr>
          <p:cNvPr id="11" name="TextBox 10"/>
          <p:cNvSpPr txBox="1"/>
          <p:nvPr/>
        </p:nvSpPr>
        <p:spPr>
          <a:xfrm>
            <a:off x="6324600" y="5562600"/>
            <a:ext cx="2819400" cy="646331"/>
          </a:xfrm>
          <a:prstGeom prst="rect">
            <a:avLst/>
          </a:prstGeom>
          <a:noFill/>
        </p:spPr>
        <p:txBody>
          <a:bodyPr wrap="square" rtlCol="0">
            <a:spAutoFit/>
          </a:bodyPr>
          <a:lstStyle/>
          <a:p>
            <a:r>
              <a:rPr lang="en-US" dirty="0" smtClean="0"/>
              <a:t>Eau Claire Leader</a:t>
            </a:r>
          </a:p>
          <a:p>
            <a:r>
              <a:rPr lang="en-US" dirty="0" smtClean="0"/>
              <a:t>February 1, 1946_</a:t>
            </a:r>
            <a:endParaRPr lang="en-US" dirty="0"/>
          </a:p>
        </p:txBody>
      </p:sp>
      <p:sp>
        <p:nvSpPr>
          <p:cNvPr id="13" name="TextBox 12"/>
          <p:cNvSpPr txBox="1"/>
          <p:nvPr/>
        </p:nvSpPr>
        <p:spPr>
          <a:xfrm>
            <a:off x="3124200" y="5410200"/>
            <a:ext cx="2667000" cy="646331"/>
          </a:xfrm>
          <a:prstGeom prst="rect">
            <a:avLst/>
          </a:prstGeom>
          <a:noFill/>
        </p:spPr>
        <p:txBody>
          <a:bodyPr wrap="square" rtlCol="0">
            <a:spAutoFit/>
          </a:bodyPr>
          <a:lstStyle/>
          <a:p>
            <a:r>
              <a:rPr lang="en-US" dirty="0" smtClean="0"/>
              <a:t>Eau  Claire Leader</a:t>
            </a:r>
          </a:p>
          <a:p>
            <a:r>
              <a:rPr lang="en-US" dirty="0" smtClean="0"/>
              <a:t>December 5, 1944</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sc &amp; up.png"/>
          <p:cNvPicPr>
            <a:picLocks noChangeAspect="1"/>
          </p:cNvPicPr>
          <p:nvPr/>
        </p:nvPicPr>
        <p:blipFill>
          <a:blip r:embed="rId3" cstate="print"/>
          <a:stretch>
            <a:fillRect/>
          </a:stretch>
        </p:blipFill>
        <p:spPr>
          <a:xfrm>
            <a:off x="1447800" y="838200"/>
            <a:ext cx="5717027" cy="44196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3733800" y="4450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5867400"/>
            <a:ext cx="7239000" cy="369332"/>
          </a:xfrm>
          <a:prstGeom prst="rect">
            <a:avLst/>
          </a:prstGeom>
          <a:noFill/>
        </p:spPr>
        <p:txBody>
          <a:bodyPr wrap="square" rtlCol="0">
            <a:spAutoFit/>
          </a:bodyPr>
          <a:lstStyle/>
          <a:p>
            <a:pPr algn="ctr"/>
            <a:r>
              <a:rPr lang="en-US" dirty="0" smtClean="0">
                <a:latin typeface="Bodoni MT" pitchFamily="18" charset="0"/>
              </a:rPr>
              <a:t>AA looks like it is on its way, but has a long way to go</a:t>
            </a:r>
            <a:endParaRPr lang="en-US" dirty="0"/>
          </a:p>
        </p:txBody>
      </p:sp>
      <p:sp>
        <p:nvSpPr>
          <p:cNvPr id="7" name="Oval 6"/>
          <p:cNvSpPr/>
          <p:nvPr/>
        </p:nvSpPr>
        <p:spPr>
          <a:xfrm>
            <a:off x="2773681" y="3230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954107"/>
          </a:xfrm>
          <a:prstGeom prst="rect">
            <a:avLst/>
          </a:prstGeom>
          <a:noFill/>
        </p:spPr>
        <p:txBody>
          <a:bodyPr wrap="square" rtlCol="0">
            <a:spAutoFit/>
          </a:bodyPr>
          <a:lstStyle/>
          <a:p>
            <a:pPr algn="ctr"/>
            <a:r>
              <a:rPr lang="en-US" sz="1400" dirty="0" smtClean="0">
                <a:solidFill>
                  <a:schemeClr val="tx1">
                    <a:lumMod val="50000"/>
                    <a:lumOff val="50000"/>
                  </a:schemeClr>
                </a:solidFill>
                <a:latin typeface="Bodoni MT" pitchFamily="18" charset="0"/>
              </a:rPr>
              <a:t>Nov 20, 1939 </a:t>
            </a:r>
          </a:p>
          <a:p>
            <a:pPr algn="ctr"/>
            <a:r>
              <a:rPr lang="en-US" sz="1400" dirty="0" smtClean="0">
                <a:solidFill>
                  <a:schemeClr val="tx1">
                    <a:lumMod val="50000"/>
                    <a:lumOff val="50000"/>
                  </a:schemeClr>
                </a:solidFill>
                <a:latin typeface="Bodoni MT" pitchFamily="18" charset="0"/>
              </a:rPr>
              <a:t>Harry Smith from Waunakee, WI, ask for help from N.Y.</a:t>
            </a:r>
            <a:endParaRPr lang="en-US" sz="1400" dirty="0">
              <a:solidFill>
                <a:schemeClr val="tx1">
                  <a:lumMod val="50000"/>
                  <a:lumOff val="50000"/>
                </a:schemeClr>
              </a:solidFill>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876800"/>
            <a:ext cx="2590800" cy="646331"/>
          </a:xfrm>
          <a:prstGeom prst="rect">
            <a:avLst/>
          </a:prstGeom>
          <a:noFill/>
        </p:spPr>
        <p:txBody>
          <a:bodyPr wrap="square" rtlCol="0">
            <a:spAutoFit/>
          </a:bodyPr>
          <a:lstStyle/>
          <a:p>
            <a:r>
              <a:rPr lang="en-US" sz="1200" dirty="0" smtClean="0">
                <a:solidFill>
                  <a:schemeClr val="tx1">
                    <a:lumMod val="50000"/>
                    <a:lumOff val="50000"/>
                  </a:schemeClr>
                </a:solidFill>
                <a:latin typeface="Bodoni MT" pitchFamily="18" charset="0"/>
              </a:rPr>
              <a:t>Ed Krause from Eau Claire</a:t>
            </a:r>
          </a:p>
          <a:p>
            <a:r>
              <a:rPr lang="en-US" sz="1200" dirty="0" smtClean="0">
                <a:solidFill>
                  <a:schemeClr val="tx1">
                    <a:lumMod val="50000"/>
                    <a:lumOff val="50000"/>
                  </a:schemeClr>
                </a:solidFill>
                <a:latin typeface="Bodoni MT" pitchFamily="18" charset="0"/>
              </a:rPr>
              <a:t>writes NY for help  on February 22 1940</a:t>
            </a:r>
            <a:endParaRPr lang="en-US" sz="1200" dirty="0">
              <a:solidFill>
                <a:schemeClr val="tx1">
                  <a:lumMod val="50000"/>
                  <a:lumOff val="50000"/>
                </a:schemeClr>
              </a:solidFill>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1077218"/>
          </a:xfrm>
          <a:prstGeom prst="rect">
            <a:avLst/>
          </a:prstGeom>
          <a:noFill/>
        </p:spPr>
        <p:txBody>
          <a:bodyPr wrap="square" rtlCol="0">
            <a:spAutoFit/>
          </a:bodyPr>
          <a:lstStyle/>
          <a:p>
            <a:r>
              <a:rPr lang="en-US" sz="1600" dirty="0" smtClean="0">
                <a:latin typeface="Bodoni MT" pitchFamily="18" charset="0"/>
              </a:rPr>
              <a:t>Dr Gilbert King  from Milwaukee write New York for help October 23, 1940 </a:t>
            </a:r>
            <a:endParaRPr lang="en-US" sz="1600" dirty="0">
              <a:latin typeface="Bodoni MT" pitchFamily="18" charset="0"/>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914400"/>
            <a:ext cx="7848600" cy="5181600"/>
          </a:xfrm>
          <a:prstGeom prst="rect">
            <a:avLst/>
          </a:prstGeom>
          <a:noFill/>
          <a:ln>
            <a:solidFill>
              <a:schemeClr val="bg1">
                <a:lumMod val="50000"/>
              </a:schemeClr>
            </a:solidFill>
          </a:ln>
          <a:effectLst>
            <a:glow rad="101600">
              <a:schemeClr val="bg1">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90600" y="1524000"/>
            <a:ext cx="7467600" cy="4093428"/>
          </a:xfrm>
          <a:prstGeom prst="rect">
            <a:avLst/>
          </a:prstGeom>
          <a:noFill/>
        </p:spPr>
        <p:txBody>
          <a:bodyPr wrap="square" rtlCol="0">
            <a:spAutoFit/>
          </a:bodyPr>
          <a:lstStyle/>
          <a:p>
            <a:r>
              <a:rPr lang="en-US" sz="2000" dirty="0" smtClean="0">
                <a:latin typeface="Bodoni MT" pitchFamily="18" charset="0"/>
              </a:rPr>
              <a:t>October 23, 1940 Gilbert King wrote to the Alcoholic Foundation;</a:t>
            </a:r>
          </a:p>
          <a:p>
            <a:endParaRPr lang="en-US" sz="2000" i="1" dirty="0" smtClean="0">
              <a:latin typeface="Bodoni MT" pitchFamily="18" charset="0"/>
            </a:endParaRPr>
          </a:p>
          <a:p>
            <a:r>
              <a:rPr lang="en-US" sz="2000" i="1" dirty="0" smtClean="0">
                <a:latin typeface="Bodoni MT" pitchFamily="18" charset="0"/>
              </a:rPr>
              <a:t>“ Gentlemen,</a:t>
            </a:r>
          </a:p>
          <a:p>
            <a:r>
              <a:rPr lang="en-US" sz="2000" i="1" dirty="0" smtClean="0">
                <a:latin typeface="Bodoni MT" pitchFamily="18" charset="0"/>
              </a:rPr>
              <a:t>Recently there has been called to my attention an article which appeared in the May 17, 1940 issue of the “Green Sheet” of the Milwaukee Journal that interests me very much. Several lengthy columns are there devoted to a general description of your unique attack, or rather approach, in the direction: “alcoholism.” Since the common sense method employed by your “Foundation” seems more nearly to solve my own personal problem than any other I have heard of, I am moved to write you for a little further information. Is there an active group or “chapter” located here in Milwaukee whom I might contact? If not, any other details you may wish to offer me will be greatly appreciated.”</a:t>
            </a:r>
            <a:endParaRPr lang="en-US" sz="2000" i="1" dirty="0">
              <a:latin typeface="Bodoni MT"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 17, 1940  Milwaukee Journal-Sentinel - Copy.png"/>
          <p:cNvPicPr>
            <a:picLocks noChangeAspect="1"/>
          </p:cNvPicPr>
          <p:nvPr/>
        </p:nvPicPr>
        <p:blipFill>
          <a:blip r:embed="rId3" cstate="print"/>
          <a:srcRect b="55556"/>
          <a:stretch>
            <a:fillRect/>
          </a:stretch>
        </p:blipFill>
        <p:spPr>
          <a:xfrm>
            <a:off x="304800" y="135946"/>
            <a:ext cx="8464440" cy="527425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0" y="5867400"/>
            <a:ext cx="9144000" cy="369332"/>
          </a:xfrm>
          <a:prstGeom prst="rect">
            <a:avLst/>
          </a:prstGeom>
          <a:noFill/>
        </p:spPr>
        <p:txBody>
          <a:bodyPr wrap="square" rtlCol="0">
            <a:spAutoFit/>
          </a:bodyPr>
          <a:lstStyle/>
          <a:p>
            <a:pPr algn="ctr"/>
            <a:r>
              <a:rPr lang="en-US" dirty="0" smtClean="0">
                <a:latin typeface="Bodoni MT" pitchFamily="18" charset="0"/>
              </a:rPr>
              <a:t>This was the article that Dr. King read about as a solution to his problem</a:t>
            </a:r>
            <a:endParaRPr lang="en-US" dirty="0">
              <a:latin typeface="Bodoni MT" pitchFamily="18" charset="0"/>
            </a:endParaRPr>
          </a:p>
        </p:txBody>
      </p:sp>
      <p:sp>
        <p:nvSpPr>
          <p:cNvPr id="5" name="Rectangle 4"/>
          <p:cNvSpPr/>
          <p:nvPr/>
        </p:nvSpPr>
        <p:spPr>
          <a:xfrm>
            <a:off x="304800" y="152400"/>
            <a:ext cx="8458200" cy="5257800"/>
          </a:xfrm>
          <a:prstGeom prst="rect">
            <a:avLst/>
          </a:prstGeom>
          <a:solidFill>
            <a:schemeClr val="accent3">
              <a:lumMod val="60000"/>
              <a:lumOff val="40000"/>
              <a:alpha val="43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7772400" cy="5478423"/>
          </a:xfrm>
          <a:prstGeom prst="rect">
            <a:avLst/>
          </a:prstGeom>
          <a:noFill/>
        </p:spPr>
        <p:txBody>
          <a:bodyPr wrap="square" rtlCol="0">
            <a:spAutoFit/>
          </a:bodyPr>
          <a:lstStyle/>
          <a:p>
            <a:r>
              <a:rPr lang="en-US" sz="2000" dirty="0" smtClean="0">
                <a:latin typeface="Bodoni MT" pitchFamily="18" charset="0"/>
              </a:rPr>
              <a:t>His December  3, 1940 reply from N.Y. – </a:t>
            </a:r>
          </a:p>
          <a:p>
            <a:endParaRPr lang="en-US" sz="2000" dirty="0" smtClean="0">
              <a:latin typeface="Bodoni MT" pitchFamily="18" charset="0"/>
            </a:endParaRPr>
          </a:p>
          <a:p>
            <a:r>
              <a:rPr lang="en-US" sz="2000" i="1" dirty="0" smtClean="0">
                <a:latin typeface="Bodoni MT" pitchFamily="18" charset="0"/>
              </a:rPr>
              <a:t>“. . . We are sorry indeed to advise you that we have no A.A. Fellowship in Milwaukee or its immediate vicinity; the closest to you being located at Madison, Wisconsin or Chicago Illinois. If you are interested in contacting our members at either locality, and it is possible for you to do so, please let us hear from you again and complete information will be forwarded.”</a:t>
            </a:r>
          </a:p>
          <a:p>
            <a:endParaRPr lang="en-US" i="1" dirty="0" smtClean="0">
              <a:latin typeface="Bodoni MT" pitchFamily="18" charset="0"/>
            </a:endParaRPr>
          </a:p>
          <a:p>
            <a:endParaRPr lang="en-US" i="1" dirty="0" smtClean="0">
              <a:latin typeface="Bodoni MT" pitchFamily="18" charset="0"/>
            </a:endParaRPr>
          </a:p>
          <a:p>
            <a:r>
              <a:rPr lang="en-US" dirty="0" smtClean="0">
                <a:latin typeface="Bodoni MT" pitchFamily="18" charset="0"/>
              </a:rPr>
              <a:t>His December 13 1940 reply from N.Y. – </a:t>
            </a:r>
          </a:p>
          <a:p>
            <a:endParaRPr lang="en-US" sz="1000" i="1" dirty="0" smtClean="0">
              <a:latin typeface="Bodoni MT" pitchFamily="18" charset="0"/>
            </a:endParaRPr>
          </a:p>
          <a:p>
            <a:r>
              <a:rPr lang="en-US" i="1" dirty="0" smtClean="0">
                <a:latin typeface="Bodoni MT" pitchFamily="18" charset="0"/>
              </a:rPr>
              <a:t>“. . . Since new fellowships are very often developed between two or three interested people in one vicinity with the help of the book alone, may we suggest that you get in touch with Mr. Chester Rose of Milwaukee. We have had some correspondence with Mr. Rose who is very interested in making a sincere effort along these lines and would very much like an opportunity to discuss the matter with other interested people. Please feel free to get in touch with him directly if you are at all inclined to do so.”</a:t>
            </a:r>
            <a:endParaRPr lang="en-US" i="1" dirty="0">
              <a:latin typeface="Bodoni MT" pitchFamily="18" charset="0"/>
            </a:endParaRPr>
          </a:p>
        </p:txBody>
      </p:sp>
      <p:cxnSp>
        <p:nvCxnSpPr>
          <p:cNvPr id="4" name="Straight Connector 3"/>
          <p:cNvCxnSpPr/>
          <p:nvPr/>
        </p:nvCxnSpPr>
        <p:spPr>
          <a:xfrm>
            <a:off x="685800" y="3048000"/>
            <a:ext cx="7391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 30 1941.png"/>
          <p:cNvPicPr>
            <a:picLocks noChangeAspect="1"/>
          </p:cNvPicPr>
          <p:nvPr/>
        </p:nvPicPr>
        <p:blipFill>
          <a:blip r:embed="rId3" cstate="print"/>
          <a:srcRect l="1470" t="1891" r="4442" b="1673"/>
          <a:stretch>
            <a:fillRect/>
          </a:stretch>
        </p:blipFill>
        <p:spPr>
          <a:xfrm>
            <a:off x="3048000" y="2120503"/>
            <a:ext cx="5562600" cy="443269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81000" y="533400"/>
            <a:ext cx="8458200" cy="1219200"/>
          </a:xfrm>
          <a:prstGeom prst="rect">
            <a:avLst/>
          </a:prstGeom>
          <a:noFill/>
        </p:spPr>
        <p:txBody>
          <a:bodyPr wrap="square" rtlCol="0">
            <a:spAutoFit/>
          </a:bodyPr>
          <a:lstStyle/>
          <a:p>
            <a:r>
              <a:rPr lang="en-US" dirty="0" smtClean="0"/>
              <a:t>In a letter written February 19, 1941 Dr. </a:t>
            </a:r>
            <a:r>
              <a:rPr lang="en-US" dirty="0" err="1" smtClean="0"/>
              <a:t>Gib</a:t>
            </a:r>
            <a:r>
              <a:rPr lang="en-US" dirty="0" smtClean="0"/>
              <a:t> wrote he was having meetings on Saturdays at his house with four other members and their wives. He had also been going to the Tuesday night meetings held in Chicago for the past six weeks.</a:t>
            </a:r>
          </a:p>
          <a:p>
            <a:endParaRPr lang="en-US" dirty="0"/>
          </a:p>
        </p:txBody>
      </p:sp>
      <p:cxnSp>
        <p:nvCxnSpPr>
          <p:cNvPr id="6" name="Straight Connector 5"/>
          <p:cNvCxnSpPr/>
          <p:nvPr/>
        </p:nvCxnSpPr>
        <p:spPr>
          <a:xfrm flipV="1">
            <a:off x="762000" y="1752600"/>
            <a:ext cx="7620000" cy="76200"/>
          </a:xfrm>
          <a:prstGeom prst="line">
            <a:avLst/>
          </a:prstGeom>
          <a:ln w="19050" cmpd="tri">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733800"/>
            <a:ext cx="2362200" cy="2308324"/>
          </a:xfrm>
          <a:prstGeom prst="rect">
            <a:avLst/>
          </a:prstGeom>
          <a:noFill/>
        </p:spPr>
        <p:txBody>
          <a:bodyPr wrap="square" rtlCol="0">
            <a:spAutoFit/>
          </a:bodyPr>
          <a:lstStyle/>
          <a:p>
            <a:r>
              <a:rPr lang="en-US" dirty="0" smtClean="0"/>
              <a:t>This announcement from the in Evanston newspaper in April 1941. It said the 20 Milwaukeeans, some women,  attended an open house meeting and dinner</a:t>
            </a:r>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1077218"/>
          </a:xfrm>
          <a:prstGeom prst="rect">
            <a:avLst/>
          </a:prstGeom>
          <a:noFill/>
        </p:spPr>
        <p:txBody>
          <a:bodyPr wrap="square" rtlCol="0">
            <a:spAutoFit/>
          </a:bodyPr>
          <a:lstStyle/>
          <a:p>
            <a:pPr algn="ctr"/>
            <a:r>
              <a:rPr lang="en-US" sz="1600" dirty="0" smtClean="0">
                <a:latin typeface="Bodoni MT" pitchFamily="18" charset="0"/>
              </a:rPr>
              <a:t>Nov 20, 1939 </a:t>
            </a:r>
          </a:p>
          <a:p>
            <a:pPr algn="ctr"/>
            <a:r>
              <a:rPr lang="en-US" sz="1600" dirty="0" smtClean="0">
                <a:latin typeface="Bodoni MT" pitchFamily="18" charset="0"/>
              </a:rPr>
              <a:t>Harry Smith from Waunakee, WI, ask for help from N.Y.</a:t>
            </a:r>
            <a:endParaRPr lang="en-US" sz="1600" dirty="0">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655403"/>
            <a:ext cx="2590800" cy="830997"/>
          </a:xfrm>
          <a:prstGeom prst="rect">
            <a:avLst/>
          </a:prstGeom>
          <a:noFill/>
        </p:spPr>
        <p:txBody>
          <a:bodyPr wrap="square" rtlCol="0">
            <a:spAutoFit/>
          </a:bodyPr>
          <a:lstStyle/>
          <a:p>
            <a:r>
              <a:rPr lang="en-US" sz="1600" dirty="0" smtClean="0">
                <a:latin typeface="Bodoni MT" pitchFamily="18" charset="0"/>
              </a:rPr>
              <a:t>Ed Krause from Eau Claire</a:t>
            </a:r>
          </a:p>
          <a:p>
            <a:r>
              <a:rPr lang="en-US" sz="1600" dirty="0" smtClean="0">
                <a:latin typeface="Bodoni MT" pitchFamily="18" charset="0"/>
              </a:rPr>
              <a:t>writes NY for help  on February 22 1940</a:t>
            </a:r>
            <a:endParaRPr lang="en-US" sz="1600" dirty="0">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1077218"/>
          </a:xfrm>
          <a:prstGeom prst="rect">
            <a:avLst/>
          </a:prstGeom>
          <a:noFill/>
        </p:spPr>
        <p:txBody>
          <a:bodyPr wrap="square" rtlCol="0">
            <a:spAutoFit/>
          </a:bodyPr>
          <a:lstStyle/>
          <a:p>
            <a:r>
              <a:rPr lang="en-US" sz="1600" dirty="0" smtClean="0">
                <a:latin typeface="Bodoni MT" pitchFamily="18" charset="0"/>
              </a:rPr>
              <a:t>Dr Gilbert King  from Milwaukee write New York for help October 23, 1940 </a:t>
            </a:r>
            <a:endParaRPr lang="en-US" sz="1600" dirty="0">
              <a:latin typeface="Bodoni MT" pitchFamily="18" charset="0"/>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584775"/>
          </a:xfrm>
          <a:prstGeom prst="rect">
            <a:avLst/>
          </a:prstGeom>
          <a:noFill/>
        </p:spPr>
        <p:txBody>
          <a:bodyPr wrap="square" rtlCol="0">
            <a:spAutoFit/>
          </a:bodyPr>
          <a:lstStyle/>
          <a:p>
            <a:r>
              <a:rPr lang="en-US" sz="1600" dirty="0" smtClean="0"/>
              <a:t>1940-41 Mr. Fran </a:t>
            </a:r>
            <a:r>
              <a:rPr lang="en-US" sz="1600" dirty="0" err="1" smtClean="0"/>
              <a:t>Nue</a:t>
            </a:r>
            <a:r>
              <a:rPr lang="en-US" sz="1600" dirty="0" smtClean="0"/>
              <a:t> wrote New York for help for a salesman</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3429000"/>
            <a:ext cx="2362200" cy="954107"/>
          </a:xfrm>
          <a:prstGeom prst="rect">
            <a:avLst/>
          </a:prstGeom>
          <a:noFill/>
        </p:spPr>
        <p:txBody>
          <a:bodyPr wrap="square" rtlCol="0">
            <a:spAutoFit/>
          </a:bodyPr>
          <a:lstStyle/>
          <a:p>
            <a:pPr algn="ctr"/>
            <a:r>
              <a:rPr lang="en-US" sz="1400" dirty="0" smtClean="0">
                <a:solidFill>
                  <a:schemeClr val="tx1">
                    <a:lumMod val="50000"/>
                    <a:lumOff val="50000"/>
                  </a:schemeClr>
                </a:solidFill>
                <a:latin typeface="Bodoni MT" pitchFamily="18" charset="0"/>
              </a:rPr>
              <a:t>Nov 20, 1939 </a:t>
            </a:r>
          </a:p>
          <a:p>
            <a:pPr algn="ctr"/>
            <a:r>
              <a:rPr lang="en-US" sz="1400" dirty="0" smtClean="0">
                <a:solidFill>
                  <a:schemeClr val="tx1">
                    <a:lumMod val="50000"/>
                    <a:lumOff val="50000"/>
                  </a:schemeClr>
                </a:solidFill>
                <a:latin typeface="Bodoni MT" pitchFamily="18" charset="0"/>
              </a:rPr>
              <a:t>Harry Smith from Waunakee, WI, ask for help from N.Y.</a:t>
            </a:r>
            <a:endParaRPr lang="en-US" sz="1400" dirty="0">
              <a:solidFill>
                <a:schemeClr val="tx1">
                  <a:lumMod val="50000"/>
                  <a:lumOff val="50000"/>
                </a:schemeClr>
              </a:solidFill>
              <a:latin typeface="Bodoni MT" pitchFamily="18" charset="0"/>
            </a:endParaRPr>
          </a:p>
        </p:txBody>
      </p:sp>
      <p:cxnSp>
        <p:nvCxnSpPr>
          <p:cNvPr id="24" name="Straight Connector 23"/>
          <p:cNvCxnSpPr/>
          <p:nvPr/>
        </p:nvCxnSpPr>
        <p:spPr>
          <a:xfrm>
            <a:off x="1905000" y="35814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3810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800600"/>
            <a:ext cx="2590800" cy="738664"/>
          </a:xfrm>
          <a:prstGeom prst="rect">
            <a:avLst/>
          </a:prstGeom>
          <a:noFill/>
        </p:spPr>
        <p:txBody>
          <a:bodyPr wrap="square" rtlCol="0">
            <a:spAutoFit/>
          </a:bodyPr>
          <a:lstStyle/>
          <a:p>
            <a:r>
              <a:rPr lang="en-US" sz="1400" dirty="0" smtClean="0">
                <a:solidFill>
                  <a:schemeClr val="tx1">
                    <a:lumMod val="50000"/>
                    <a:lumOff val="50000"/>
                  </a:schemeClr>
                </a:solidFill>
                <a:latin typeface="Bodoni MT" pitchFamily="18" charset="0"/>
              </a:rPr>
              <a:t>Ed Krause from Eau Claire</a:t>
            </a:r>
          </a:p>
          <a:p>
            <a:r>
              <a:rPr lang="en-US" sz="1400" dirty="0" smtClean="0">
                <a:solidFill>
                  <a:schemeClr val="tx1">
                    <a:lumMod val="50000"/>
                    <a:lumOff val="50000"/>
                  </a:schemeClr>
                </a:solidFill>
                <a:latin typeface="Bodoni MT" pitchFamily="18" charset="0"/>
              </a:rPr>
              <a:t>writes NY for help  on February 22 1940</a:t>
            </a:r>
            <a:endParaRPr lang="en-US" sz="1400" dirty="0">
              <a:solidFill>
                <a:schemeClr val="tx1">
                  <a:lumMod val="50000"/>
                  <a:lumOff val="50000"/>
                </a:schemeClr>
              </a:solidFill>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738664"/>
          </a:xfrm>
          <a:prstGeom prst="rect">
            <a:avLst/>
          </a:prstGeom>
          <a:noFill/>
        </p:spPr>
        <p:txBody>
          <a:bodyPr wrap="square" rtlCol="0">
            <a:spAutoFit/>
          </a:bodyPr>
          <a:lstStyle/>
          <a:p>
            <a:r>
              <a:rPr lang="en-US" sz="1400" dirty="0" smtClean="0">
                <a:solidFill>
                  <a:schemeClr val="tx1">
                    <a:lumMod val="50000"/>
                    <a:lumOff val="50000"/>
                  </a:schemeClr>
                </a:solidFill>
                <a:latin typeface="Bodoni MT" pitchFamily="18" charset="0"/>
              </a:rPr>
              <a:t>Dr Gilbert King  from Milwaukee write New York for help October 23, 1940 </a:t>
            </a:r>
            <a:endParaRPr lang="en-US" sz="1400" dirty="0">
              <a:solidFill>
                <a:schemeClr val="tx1">
                  <a:lumMod val="50000"/>
                  <a:lumOff val="50000"/>
                </a:schemeClr>
              </a:solidFill>
              <a:latin typeface="Bodoni MT" pitchFamily="18" charset="0"/>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3200400" cy="523220"/>
          </a:xfrm>
          <a:prstGeom prst="rect">
            <a:avLst/>
          </a:prstGeom>
          <a:noFill/>
        </p:spPr>
        <p:txBody>
          <a:bodyPr wrap="square" rtlCol="0">
            <a:spAutoFit/>
          </a:bodyPr>
          <a:lstStyle/>
          <a:p>
            <a:r>
              <a:rPr lang="en-US" sz="1400" dirty="0" smtClean="0">
                <a:solidFill>
                  <a:schemeClr val="tx1">
                    <a:lumMod val="50000"/>
                    <a:lumOff val="50000"/>
                  </a:schemeClr>
                </a:solidFill>
              </a:rPr>
              <a:t>1940-41 Mr. Fran </a:t>
            </a:r>
            <a:r>
              <a:rPr lang="en-US" sz="1400" dirty="0" err="1" smtClean="0">
                <a:solidFill>
                  <a:schemeClr val="tx1">
                    <a:lumMod val="50000"/>
                    <a:lumOff val="50000"/>
                  </a:schemeClr>
                </a:solidFill>
              </a:rPr>
              <a:t>Nue</a:t>
            </a:r>
            <a:r>
              <a:rPr lang="en-US" sz="1400" dirty="0" smtClean="0">
                <a:solidFill>
                  <a:schemeClr val="tx1">
                    <a:lumMod val="50000"/>
                    <a:lumOff val="50000"/>
                  </a:schemeClr>
                </a:solidFill>
              </a:rPr>
              <a:t> wrote New York for help for a salesman</a:t>
            </a:r>
            <a:endParaRPr lang="en-US" sz="1400" dirty="0">
              <a:solidFill>
                <a:schemeClr val="tx1">
                  <a:lumMod val="50000"/>
                  <a:lumOff val="50000"/>
                </a:schemeClr>
              </a:solidFill>
            </a:endParaRPr>
          </a:p>
        </p:txBody>
      </p:sp>
      <p:cxnSp>
        <p:nvCxnSpPr>
          <p:cNvPr id="46" name="Straight Connector 45"/>
          <p:cNvCxnSpPr/>
          <p:nvPr/>
        </p:nvCxnSpPr>
        <p:spPr>
          <a:xfrm>
            <a:off x="35814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584775"/>
          </a:xfrm>
          <a:prstGeom prst="rect">
            <a:avLst/>
          </a:prstGeom>
          <a:noFill/>
        </p:spPr>
        <p:txBody>
          <a:bodyPr wrap="square" rtlCol="0">
            <a:spAutoFit/>
          </a:bodyPr>
          <a:lstStyle/>
          <a:p>
            <a:r>
              <a:rPr lang="en-US" sz="1600" dirty="0" smtClean="0"/>
              <a:t>Sept 3 1941 Frank Tracy writes New York</a:t>
            </a:r>
            <a:endParaRPr lang="en-US" sz="1600" dirty="0"/>
          </a:p>
        </p:txBody>
      </p:sp>
      <p:cxnSp>
        <p:nvCxnSpPr>
          <p:cNvPr id="52" name="Straight Connector 51"/>
          <p:cNvCxnSpPr/>
          <p:nvPr/>
        </p:nvCxnSpPr>
        <p:spPr>
          <a:xfrm>
            <a:off x="3886200" y="5867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814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467600" cy="1754326"/>
          </a:xfrm>
          <a:prstGeom prst="rect">
            <a:avLst/>
          </a:prstGeom>
          <a:noFill/>
          <a:ln>
            <a:solidFill>
              <a:schemeClr val="tx1">
                <a:lumMod val="50000"/>
                <a:lumOff val="50000"/>
              </a:schemeClr>
            </a:solidFill>
          </a:ln>
        </p:spPr>
        <p:txBody>
          <a:bodyPr wrap="square" rtlCol="0">
            <a:spAutoFit/>
          </a:bodyPr>
          <a:lstStyle/>
          <a:p>
            <a:r>
              <a:rPr lang="en-US" dirty="0" smtClean="0"/>
              <a:t>The letter from Frank T. reads:</a:t>
            </a:r>
          </a:p>
          <a:p>
            <a:r>
              <a:rPr lang="en-US" dirty="0" smtClean="0"/>
              <a:t> </a:t>
            </a:r>
          </a:p>
          <a:p>
            <a:r>
              <a:rPr lang="en-US" i="1" dirty="0" smtClean="0"/>
              <a:t>Please send to the address below </a:t>
            </a:r>
            <a:r>
              <a:rPr lang="en-US" i="1" u="sng" dirty="0" smtClean="0"/>
              <a:t>one</a:t>
            </a:r>
            <a:r>
              <a:rPr lang="en-US" i="1" dirty="0" smtClean="0"/>
              <a:t> book of Alcoholics Anonymous. Book is going over good in the city. Lots of results from men and women.</a:t>
            </a:r>
            <a:endParaRPr lang="en-US" dirty="0" smtClean="0"/>
          </a:p>
          <a:p>
            <a:r>
              <a:rPr lang="en-US" dirty="0" smtClean="0"/>
              <a:t> </a:t>
            </a:r>
          </a:p>
          <a:p>
            <a:endParaRPr lang="en-US" dirty="0"/>
          </a:p>
        </p:txBody>
      </p:sp>
      <p:sp>
        <p:nvSpPr>
          <p:cNvPr id="4" name="TextBox 3"/>
          <p:cNvSpPr txBox="1"/>
          <p:nvPr/>
        </p:nvSpPr>
        <p:spPr>
          <a:xfrm>
            <a:off x="685800" y="2819400"/>
            <a:ext cx="7467600" cy="3416320"/>
          </a:xfrm>
          <a:prstGeom prst="rect">
            <a:avLst/>
          </a:prstGeom>
          <a:noFill/>
          <a:ln>
            <a:solidFill>
              <a:schemeClr val="tx1">
                <a:lumMod val="50000"/>
                <a:lumOff val="50000"/>
              </a:schemeClr>
            </a:solidFill>
          </a:ln>
        </p:spPr>
        <p:txBody>
          <a:bodyPr wrap="square" rtlCol="0">
            <a:spAutoFit/>
          </a:bodyPr>
          <a:lstStyle/>
          <a:p>
            <a:r>
              <a:rPr lang="en-US" dirty="0" smtClean="0"/>
              <a:t>On September 12, 1941 Ruth Hock, secretary at the Alcoholic Foundation, replied to Frank’s letter with the following:</a:t>
            </a:r>
          </a:p>
          <a:p>
            <a:endParaRPr lang="en-US" dirty="0" smtClean="0"/>
          </a:p>
          <a:p>
            <a:r>
              <a:rPr lang="en-US" i="1" dirty="0" smtClean="0"/>
              <a:t>Although your letter was short, it was most interesting because of your statement- “Book is going over good in this city. Lots of results from men and women.”</a:t>
            </a:r>
            <a:endParaRPr lang="en-US" dirty="0" smtClean="0"/>
          </a:p>
          <a:p>
            <a:r>
              <a:rPr lang="en-US" i="1" dirty="0" smtClean="0"/>
              <a:t>  </a:t>
            </a:r>
            <a:endParaRPr lang="en-US" dirty="0" smtClean="0"/>
          </a:p>
          <a:p>
            <a:r>
              <a:rPr lang="en-US" i="1" dirty="0" smtClean="0"/>
              <a:t>If you can spare the time, we would appreciate some further word from you as to whether the men and women in your vicinity who are finding the book helpful are getting together discuss the matter, or whether each one is carrying on individually. This will prove very interesting to us and we would deeply appreciate further word from you.</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nk Neu.jpg"/>
          <p:cNvPicPr>
            <a:picLocks noChangeAspect="1"/>
          </p:cNvPicPr>
          <p:nvPr/>
        </p:nvPicPr>
        <p:blipFill>
          <a:blip r:embed="rId3" cstate="print"/>
          <a:stretch>
            <a:fillRect/>
          </a:stretch>
        </p:blipFill>
        <p:spPr>
          <a:xfrm>
            <a:off x="5181600" y="685800"/>
            <a:ext cx="2888996" cy="4572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410200" y="838200"/>
            <a:ext cx="2438400" cy="4038600"/>
          </a:xfrm>
          <a:prstGeom prst="rect">
            <a:avLst/>
          </a:prstGeom>
          <a:solidFill>
            <a:schemeClr val="accent1">
              <a:alpha val="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r Keyy Photo.jpg"/>
          <p:cNvPicPr>
            <a:picLocks noChangeAspect="1"/>
          </p:cNvPicPr>
          <p:nvPr/>
        </p:nvPicPr>
        <p:blipFill>
          <a:blip r:embed="rId4" cstate="print"/>
          <a:srcRect l="7176" t="5555" r="8512" b="1111"/>
          <a:stretch>
            <a:fillRect/>
          </a:stretch>
        </p:blipFill>
        <p:spPr>
          <a:xfrm>
            <a:off x="685800" y="762000"/>
            <a:ext cx="2515507" cy="4495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685800" y="5867400"/>
            <a:ext cx="7391400" cy="369332"/>
          </a:xfrm>
          <a:prstGeom prst="rect">
            <a:avLst/>
          </a:prstGeom>
          <a:noFill/>
        </p:spPr>
        <p:txBody>
          <a:bodyPr wrap="square" rtlCol="0">
            <a:spAutoFit/>
          </a:bodyPr>
          <a:lstStyle/>
          <a:p>
            <a:pPr algn="ctr"/>
            <a:r>
              <a:rPr lang="en-US" dirty="0" smtClean="0"/>
              <a:t>Two non-alcoholics that helped AA in Green Bay early on</a:t>
            </a:r>
            <a:endParaRPr lang="en-US" dirty="0"/>
          </a:p>
        </p:txBody>
      </p:sp>
      <p:cxnSp>
        <p:nvCxnSpPr>
          <p:cNvPr id="8" name="Straight Connector 7"/>
          <p:cNvCxnSpPr/>
          <p:nvPr/>
        </p:nvCxnSpPr>
        <p:spPr>
          <a:xfrm>
            <a:off x="4191000" y="685800"/>
            <a:ext cx="0" cy="4648200"/>
          </a:xfrm>
          <a:prstGeom prst="line">
            <a:avLst/>
          </a:prstGeom>
          <a:ln cmpd="tri">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1077218"/>
          </a:xfrm>
          <a:prstGeom prst="rect">
            <a:avLst/>
          </a:prstGeom>
          <a:noFill/>
        </p:spPr>
        <p:txBody>
          <a:bodyPr wrap="square" rtlCol="0">
            <a:spAutoFit/>
          </a:bodyPr>
          <a:lstStyle/>
          <a:p>
            <a:pPr algn="ctr"/>
            <a:r>
              <a:rPr lang="en-US" sz="1600" dirty="0" smtClean="0">
                <a:latin typeface="Bodoni MT" pitchFamily="18" charset="0"/>
              </a:rPr>
              <a:t>Nov 20, 1939 </a:t>
            </a:r>
          </a:p>
          <a:p>
            <a:pPr algn="ctr"/>
            <a:r>
              <a:rPr lang="en-US" sz="1600" dirty="0" smtClean="0">
                <a:latin typeface="Bodoni MT" pitchFamily="18" charset="0"/>
              </a:rPr>
              <a:t>Harry Smith from Waunakee, WI, ask for help from N.Y.</a:t>
            </a:r>
            <a:endParaRPr lang="en-US" sz="1600" dirty="0">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655403"/>
            <a:ext cx="2590800" cy="830997"/>
          </a:xfrm>
          <a:prstGeom prst="rect">
            <a:avLst/>
          </a:prstGeom>
          <a:noFill/>
        </p:spPr>
        <p:txBody>
          <a:bodyPr wrap="square" rtlCol="0">
            <a:spAutoFit/>
          </a:bodyPr>
          <a:lstStyle/>
          <a:p>
            <a:r>
              <a:rPr lang="en-US" sz="1600" dirty="0" smtClean="0">
                <a:latin typeface="Bodoni MT" pitchFamily="18" charset="0"/>
              </a:rPr>
              <a:t>Ed Krause from Eau Claire</a:t>
            </a:r>
          </a:p>
          <a:p>
            <a:r>
              <a:rPr lang="en-US" sz="1600" dirty="0" smtClean="0">
                <a:latin typeface="Bodoni MT" pitchFamily="18" charset="0"/>
              </a:rPr>
              <a:t>writes NY for help  on February 22 1940</a:t>
            </a:r>
            <a:endParaRPr lang="en-US" sz="1600" dirty="0">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1077218"/>
          </a:xfrm>
          <a:prstGeom prst="rect">
            <a:avLst/>
          </a:prstGeom>
          <a:noFill/>
        </p:spPr>
        <p:txBody>
          <a:bodyPr wrap="square" rtlCol="0">
            <a:spAutoFit/>
          </a:bodyPr>
          <a:lstStyle/>
          <a:p>
            <a:r>
              <a:rPr lang="en-US" sz="1600" dirty="0" smtClean="0">
                <a:latin typeface="Bodoni MT" pitchFamily="18" charset="0"/>
              </a:rPr>
              <a:t>Dr Gilbert King  from Milwaukee write New York for help October 23, 1940 </a:t>
            </a:r>
            <a:endParaRPr lang="en-US" sz="1600" dirty="0">
              <a:latin typeface="Bodoni MT" pitchFamily="18" charset="0"/>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584775"/>
          </a:xfrm>
          <a:prstGeom prst="rect">
            <a:avLst/>
          </a:prstGeom>
          <a:noFill/>
        </p:spPr>
        <p:txBody>
          <a:bodyPr wrap="square" rtlCol="0">
            <a:spAutoFit/>
          </a:bodyPr>
          <a:lstStyle/>
          <a:p>
            <a:r>
              <a:rPr lang="en-US" sz="1600" dirty="0" smtClean="0"/>
              <a:t>1940-41 Mr. Fran </a:t>
            </a:r>
            <a:r>
              <a:rPr lang="en-US" sz="1600" dirty="0" err="1" smtClean="0"/>
              <a:t>Nue</a:t>
            </a:r>
            <a:r>
              <a:rPr lang="en-US" sz="1600" dirty="0" smtClean="0"/>
              <a:t> wrote New York for help for a salesman</a:t>
            </a:r>
            <a:endParaRPr lang="en-US" sz="1600" dirty="0"/>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584775"/>
          </a:xfrm>
          <a:prstGeom prst="rect">
            <a:avLst/>
          </a:prstGeom>
          <a:noFill/>
        </p:spPr>
        <p:txBody>
          <a:bodyPr wrap="square" rtlCol="0">
            <a:spAutoFit/>
          </a:bodyPr>
          <a:lstStyle/>
          <a:p>
            <a:r>
              <a:rPr lang="en-US" sz="1600" dirty="0" smtClean="0"/>
              <a:t>Sept 3 1941 Frank Tracy writes New York</a:t>
            </a:r>
            <a:endParaRPr lang="en-US" sz="1600" dirty="0"/>
          </a:p>
        </p:txBody>
      </p:sp>
      <p:cxnSp>
        <p:nvCxnSpPr>
          <p:cNvPr id="52" name="Straight Connector 51"/>
          <p:cNvCxnSpPr/>
          <p:nvPr/>
        </p:nvCxnSpPr>
        <p:spPr>
          <a:xfrm>
            <a:off x="3886200" y="5867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66846"/>
            <a:ext cx="2286000" cy="338554"/>
          </a:xfrm>
          <a:prstGeom prst="rect">
            <a:avLst/>
          </a:prstGeom>
          <a:noFill/>
        </p:spPr>
        <p:txBody>
          <a:bodyPr wrap="square" rtlCol="0">
            <a:spAutoFit/>
          </a:bodyPr>
          <a:lstStyle/>
          <a:p>
            <a:r>
              <a:rPr lang="en-US" sz="1600" dirty="0" smtClean="0"/>
              <a:t>Wausau 1941</a:t>
            </a:r>
            <a:endParaRPr lang="en-US" sz="1600" dirty="0"/>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954107"/>
          </a:xfrm>
          <a:prstGeom prst="rect">
            <a:avLst/>
          </a:prstGeom>
          <a:noFill/>
        </p:spPr>
        <p:txBody>
          <a:bodyPr wrap="square" rtlCol="0">
            <a:spAutoFit/>
          </a:bodyPr>
          <a:lstStyle/>
          <a:p>
            <a:pPr algn="ctr"/>
            <a:r>
              <a:rPr lang="en-US" sz="1400" dirty="0" smtClean="0">
                <a:latin typeface="Bodoni MT" pitchFamily="18" charset="0"/>
              </a:rPr>
              <a:t>Nov 20, 1939 </a:t>
            </a:r>
          </a:p>
          <a:p>
            <a:pPr algn="ctr"/>
            <a:r>
              <a:rPr lang="en-US" sz="1400" dirty="0" smtClean="0">
                <a:latin typeface="Bodoni MT" pitchFamily="18" charset="0"/>
              </a:rPr>
              <a:t>Harry Smith from Waunakee, WI, ask for help from N.Y.</a:t>
            </a:r>
            <a:endParaRPr lang="en-US" sz="1400" dirty="0">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47244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519136"/>
            <a:ext cx="2590800" cy="738664"/>
          </a:xfrm>
          <a:prstGeom prst="rect">
            <a:avLst/>
          </a:prstGeom>
          <a:noFill/>
        </p:spPr>
        <p:txBody>
          <a:bodyPr wrap="square" rtlCol="0">
            <a:spAutoFit/>
          </a:bodyPr>
          <a:lstStyle/>
          <a:p>
            <a:r>
              <a:rPr lang="en-US" sz="1400" dirty="0" smtClean="0">
                <a:latin typeface="Bodoni MT" pitchFamily="18" charset="0"/>
              </a:rPr>
              <a:t>Ed Krause from Eau Claire</a:t>
            </a:r>
          </a:p>
          <a:p>
            <a:r>
              <a:rPr lang="en-US" sz="1400" dirty="0" smtClean="0">
                <a:latin typeface="Bodoni MT" pitchFamily="18" charset="0"/>
              </a:rPr>
              <a:t>writes NY for help  on February 22 1940</a:t>
            </a:r>
            <a:endParaRPr lang="en-US" sz="1400" dirty="0">
              <a:latin typeface="Bodoni MT" pitchFamily="18" charset="0"/>
            </a:endParaRPr>
          </a:p>
        </p:txBody>
      </p:sp>
      <p:cxnSp>
        <p:nvCxnSpPr>
          <p:cNvPr id="54" name="Straight Connector 53"/>
          <p:cNvCxnSpPr/>
          <p:nvPr/>
        </p:nvCxnSpPr>
        <p:spPr>
          <a:xfrm>
            <a:off x="457200" y="4343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4102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738664"/>
          </a:xfrm>
          <a:prstGeom prst="rect">
            <a:avLst/>
          </a:prstGeom>
          <a:noFill/>
        </p:spPr>
        <p:txBody>
          <a:bodyPr wrap="square" rtlCol="0">
            <a:spAutoFit/>
          </a:bodyPr>
          <a:lstStyle/>
          <a:p>
            <a:r>
              <a:rPr lang="en-US" sz="1400" dirty="0" smtClean="0">
                <a:latin typeface="Bodoni MT" pitchFamily="18" charset="0"/>
              </a:rPr>
              <a:t>Dr Gilbert King  from Milwaukee write New York for help October 23, 1940 </a:t>
            </a:r>
            <a:endParaRPr lang="en-US" sz="1400" dirty="0">
              <a:latin typeface="Bodoni MT" pitchFamily="18" charset="0"/>
            </a:endParaRPr>
          </a:p>
        </p:txBody>
      </p:sp>
      <p:cxnSp>
        <p:nvCxnSpPr>
          <p:cNvPr id="36" name="Straight Connector 35"/>
          <p:cNvCxnSpPr/>
          <p:nvPr/>
        </p:nvCxnSpPr>
        <p:spPr>
          <a:xfrm>
            <a:off x="2133600" y="57912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590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523220"/>
          </a:xfrm>
          <a:prstGeom prst="rect">
            <a:avLst/>
          </a:prstGeom>
          <a:noFill/>
        </p:spPr>
        <p:txBody>
          <a:bodyPr wrap="square" rtlCol="0">
            <a:spAutoFit/>
          </a:bodyPr>
          <a:lstStyle/>
          <a:p>
            <a:r>
              <a:rPr lang="en-US" sz="1400" dirty="0" smtClean="0">
                <a:latin typeface="Bodoni MT" pitchFamily="18" charset="0"/>
              </a:rPr>
              <a:t>1940-41 Mr. Fran </a:t>
            </a:r>
            <a:r>
              <a:rPr lang="en-US" sz="1400" dirty="0" err="1" smtClean="0">
                <a:latin typeface="Bodoni MT" pitchFamily="18" charset="0"/>
              </a:rPr>
              <a:t>Nue</a:t>
            </a:r>
            <a:r>
              <a:rPr lang="en-US" sz="1400" dirty="0" smtClean="0">
                <a:latin typeface="Bodoni MT" pitchFamily="18" charset="0"/>
              </a:rPr>
              <a:t> wrote New York for help for a salesman</a:t>
            </a:r>
            <a:endParaRPr lang="en-US" sz="1400" dirty="0">
              <a:latin typeface="Bodoni MT" pitchFamily="18" charset="0"/>
            </a:endParaRPr>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00400" y="5257800"/>
            <a:ext cx="2590800" cy="523220"/>
          </a:xfrm>
          <a:prstGeom prst="rect">
            <a:avLst/>
          </a:prstGeom>
          <a:noFill/>
        </p:spPr>
        <p:txBody>
          <a:bodyPr wrap="square" rtlCol="0">
            <a:spAutoFit/>
          </a:bodyPr>
          <a:lstStyle/>
          <a:p>
            <a:r>
              <a:rPr lang="en-US" sz="1400" dirty="0" smtClean="0">
                <a:latin typeface="Bodoni MT" pitchFamily="18" charset="0"/>
              </a:rPr>
              <a:t>Sept 3 1941 Frank Tracy from Green Bay writes NY</a:t>
            </a:r>
            <a:endParaRPr lang="en-US" sz="1400" dirty="0">
              <a:latin typeface="Bodoni MT" pitchFamily="18" charset="0"/>
            </a:endParaRPr>
          </a:p>
        </p:txBody>
      </p:sp>
      <p:cxnSp>
        <p:nvCxnSpPr>
          <p:cNvPr id="52" name="Straight Connector 51"/>
          <p:cNvCxnSpPr/>
          <p:nvPr/>
        </p:nvCxnSpPr>
        <p:spPr>
          <a:xfrm>
            <a:off x="3886200" y="5867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304800" cy="3048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054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66846"/>
            <a:ext cx="2286000" cy="307777"/>
          </a:xfrm>
          <a:prstGeom prst="rect">
            <a:avLst/>
          </a:prstGeom>
          <a:noFill/>
        </p:spPr>
        <p:txBody>
          <a:bodyPr wrap="square" rtlCol="0">
            <a:spAutoFit/>
          </a:bodyPr>
          <a:lstStyle/>
          <a:p>
            <a:r>
              <a:rPr lang="en-US" sz="1400" dirty="0" smtClean="0"/>
              <a:t>  </a:t>
            </a:r>
            <a:r>
              <a:rPr lang="en-US" sz="1400" dirty="0" smtClean="0">
                <a:latin typeface="Bodoni MT" pitchFamily="18" charset="0"/>
              </a:rPr>
              <a:t>Wausau 1941</a:t>
            </a:r>
            <a:endParaRPr lang="en-US" sz="1400" dirty="0">
              <a:latin typeface="Bodoni MT" pitchFamily="18" charset="0"/>
            </a:endParaRPr>
          </a:p>
        </p:txBody>
      </p:sp>
      <p:cxnSp>
        <p:nvCxnSpPr>
          <p:cNvPr id="49" name="Straight Connector 48"/>
          <p:cNvCxnSpPr/>
          <p:nvPr/>
        </p:nvCxnSpPr>
        <p:spPr>
          <a:xfrm flipH="1" flipV="1">
            <a:off x="3581400" y="4724400"/>
            <a:ext cx="3048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810000" y="4724400"/>
            <a:ext cx="12954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267200"/>
            <a:ext cx="2286000" cy="307777"/>
          </a:xfrm>
          <a:prstGeom prst="rect">
            <a:avLst/>
          </a:prstGeom>
          <a:noFill/>
        </p:spPr>
        <p:txBody>
          <a:bodyPr wrap="square" rtlCol="0">
            <a:spAutoFit/>
          </a:bodyPr>
          <a:lstStyle/>
          <a:p>
            <a:r>
              <a:rPr lang="en-US" sz="1400" dirty="0" smtClean="0">
                <a:latin typeface="Bodoni MT" pitchFamily="18" charset="0"/>
              </a:rPr>
              <a:t>Oshkosh 1943</a:t>
            </a:r>
            <a:endParaRPr lang="en-US" sz="1400" dirty="0">
              <a:latin typeface="Bodoni MT" pitchFamily="18" charset="0"/>
            </a:endParaRPr>
          </a:p>
        </p:txBody>
      </p:sp>
      <p:cxnSp>
        <p:nvCxnSpPr>
          <p:cNvPr id="51" name="Straight Connector 50"/>
          <p:cNvCxnSpPr/>
          <p:nvPr/>
        </p:nvCxnSpPr>
        <p:spPr>
          <a:xfrm>
            <a:off x="4419600" y="32004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4343400"/>
            <a:ext cx="5257800" cy="1447800"/>
          </a:xfrm>
          <a:prstGeom prst="rect">
            <a:avLst/>
          </a:prstGeom>
          <a:scene3d>
            <a:camera prst="orthographicFront"/>
            <a:lightRig rig="threePt" dir="t"/>
          </a:scene3d>
          <a:sp3d>
            <a:bevelT prst="slope"/>
            <a:bevelB w="165100" prst="coolSlant"/>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 name="Picture 1" descr="oshkosh-wi-st-mary-s-church.jpg"/>
          <p:cNvPicPr>
            <a:picLocks noChangeAspect="1"/>
          </p:cNvPicPr>
          <p:nvPr/>
        </p:nvPicPr>
        <p:blipFill>
          <a:blip r:embed="rId3" cstate="print"/>
          <a:srcRect l="8889" t="23333" r="7778" b="23333"/>
          <a:stretch>
            <a:fillRect/>
          </a:stretch>
        </p:blipFill>
        <p:spPr>
          <a:xfrm>
            <a:off x="3657600" y="838200"/>
            <a:ext cx="5119688" cy="3276600"/>
          </a:xfrm>
          <a:prstGeom prst="rect">
            <a:avLst/>
          </a:prstGeom>
          <a:ln>
            <a:noFill/>
          </a:ln>
          <a:effectLst>
            <a:outerShdw blurRad="292100" dist="139700" dir="2700000" algn="tl" rotWithShape="0">
              <a:srgbClr val="333333">
                <a:alpha val="65000"/>
              </a:srgbClr>
            </a:outerShdw>
          </a:effectLst>
        </p:spPr>
      </p:pic>
      <p:pic>
        <p:nvPicPr>
          <p:cNvPr id="3" name="Picture 2" descr="The_Oshkosh_Northwestern_Fri__Oct_3__1958_.jpg"/>
          <p:cNvPicPr>
            <a:picLocks noChangeAspect="1"/>
          </p:cNvPicPr>
          <p:nvPr/>
        </p:nvPicPr>
        <p:blipFill>
          <a:blip r:embed="rId4" cstate="print">
            <a:duotone>
              <a:prstClr val="black"/>
              <a:srgbClr val="D9C3A5">
                <a:tint val="50000"/>
                <a:satMod val="180000"/>
              </a:srgbClr>
            </a:duotone>
          </a:blip>
          <a:srcRect l="7585" t="3333" r="9216"/>
          <a:stretch>
            <a:fillRect/>
          </a:stretch>
        </p:blipFill>
        <p:spPr>
          <a:xfrm>
            <a:off x="381000" y="838200"/>
            <a:ext cx="2895600" cy="493955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62400" y="4648200"/>
            <a:ext cx="4724400" cy="923330"/>
          </a:xfrm>
          <a:prstGeom prst="rect">
            <a:avLst/>
          </a:prstGeom>
          <a:noFill/>
        </p:spPr>
        <p:txBody>
          <a:bodyPr wrap="square" rtlCol="0">
            <a:spAutoFit/>
          </a:bodyPr>
          <a:lstStyle/>
          <a:p>
            <a:r>
              <a:rPr lang="en-US" b="1" dirty="0" smtClean="0"/>
              <a:t>The first known AA group in Oshkosh started in 1943 at St. Mary' s Catholic Church with Father Rule as the non-alcoholic  founder</a:t>
            </a:r>
            <a:endParaRPr lang="en-US" b="1" dirty="0"/>
          </a:p>
        </p:txBody>
      </p:sp>
      <p:sp>
        <p:nvSpPr>
          <p:cNvPr id="5" name="TextBox 4"/>
          <p:cNvSpPr txBox="1"/>
          <p:nvPr/>
        </p:nvSpPr>
        <p:spPr>
          <a:xfrm>
            <a:off x="533400" y="5867400"/>
            <a:ext cx="2819400" cy="369332"/>
          </a:xfrm>
          <a:prstGeom prst="rect">
            <a:avLst/>
          </a:prstGeom>
          <a:noFill/>
        </p:spPr>
        <p:txBody>
          <a:bodyPr wrap="square" rtlCol="0">
            <a:spAutoFit/>
          </a:bodyPr>
          <a:lstStyle/>
          <a:p>
            <a:pPr algn="ctr"/>
            <a:r>
              <a:rPr lang="en-US" b="1" dirty="0" smtClean="0"/>
              <a:t>Rev Wm. </a:t>
            </a:r>
            <a:r>
              <a:rPr lang="en-US" b="1" dirty="0" err="1" smtClean="0"/>
              <a:t>Reul</a:t>
            </a:r>
            <a:endParaRPr lang="en-US"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1077218"/>
          </a:xfrm>
          <a:prstGeom prst="rect">
            <a:avLst/>
          </a:prstGeom>
          <a:noFill/>
        </p:spPr>
        <p:txBody>
          <a:bodyPr wrap="square" rtlCol="0">
            <a:spAutoFit/>
          </a:bodyPr>
          <a:lstStyle/>
          <a:p>
            <a:pPr algn="ctr"/>
            <a:r>
              <a:rPr lang="en-US" sz="1600" dirty="0" smtClean="0">
                <a:latin typeface="Bodoni MT" pitchFamily="18" charset="0"/>
              </a:rPr>
              <a:t>Nov 20, 1939 </a:t>
            </a:r>
          </a:p>
          <a:p>
            <a:pPr algn="ctr"/>
            <a:r>
              <a:rPr lang="en-US" sz="1600" dirty="0" smtClean="0">
                <a:latin typeface="Bodoni MT" pitchFamily="18" charset="0"/>
              </a:rPr>
              <a:t>Harry Smith from Waunakee, WI, ask for help from N.Y.</a:t>
            </a:r>
            <a:endParaRPr lang="en-US" sz="1600" dirty="0">
              <a:latin typeface="Bodoni MT" pitchFamily="18" charset="0"/>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2400" y="4655403"/>
            <a:ext cx="2590800" cy="830997"/>
          </a:xfrm>
          <a:prstGeom prst="rect">
            <a:avLst/>
          </a:prstGeom>
          <a:noFill/>
        </p:spPr>
        <p:txBody>
          <a:bodyPr wrap="square" rtlCol="0">
            <a:spAutoFit/>
          </a:bodyPr>
          <a:lstStyle/>
          <a:p>
            <a:r>
              <a:rPr lang="en-US" sz="1600" dirty="0" smtClean="0">
                <a:latin typeface="Bodoni MT" pitchFamily="18" charset="0"/>
              </a:rPr>
              <a:t>Ed Krause from Eau Claire</a:t>
            </a:r>
          </a:p>
          <a:p>
            <a:r>
              <a:rPr lang="en-US" sz="1600" dirty="0" smtClean="0">
                <a:latin typeface="Bodoni MT" pitchFamily="18" charset="0"/>
              </a:rPr>
              <a:t>writes NY for help  on February 22 1940</a:t>
            </a:r>
            <a:endParaRPr lang="en-US" sz="1600" dirty="0">
              <a:latin typeface="Bodoni MT" pitchFamily="18" charset="0"/>
            </a:endParaRPr>
          </a:p>
        </p:txBody>
      </p:sp>
      <p:cxnSp>
        <p:nvCxnSpPr>
          <p:cNvPr id="54" name="Straight Connector 53"/>
          <p:cNvCxnSpPr/>
          <p:nvPr/>
        </p:nvCxnSpPr>
        <p:spPr>
          <a:xfrm>
            <a:off x="381000" y="4572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638800"/>
            <a:ext cx="2209800" cy="1077218"/>
          </a:xfrm>
          <a:prstGeom prst="rect">
            <a:avLst/>
          </a:prstGeom>
          <a:noFill/>
        </p:spPr>
        <p:txBody>
          <a:bodyPr wrap="square" rtlCol="0">
            <a:spAutoFit/>
          </a:bodyPr>
          <a:lstStyle/>
          <a:p>
            <a:r>
              <a:rPr lang="en-US" sz="1600" dirty="0" smtClean="0">
                <a:latin typeface="Bodoni MT" pitchFamily="18" charset="0"/>
              </a:rPr>
              <a:t>Dr Gilbert King  from Milwaukee write New York for help October 23, 1940 </a:t>
            </a:r>
            <a:endParaRPr lang="en-US" sz="1600" dirty="0">
              <a:latin typeface="Bodoni MT" pitchFamily="18" charset="0"/>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584775"/>
          </a:xfrm>
          <a:prstGeom prst="rect">
            <a:avLst/>
          </a:prstGeom>
          <a:noFill/>
        </p:spPr>
        <p:txBody>
          <a:bodyPr wrap="square" rtlCol="0">
            <a:spAutoFit/>
          </a:bodyPr>
          <a:lstStyle/>
          <a:p>
            <a:r>
              <a:rPr lang="en-US" sz="1600" dirty="0" smtClean="0"/>
              <a:t>1940-41 Mr. Fran </a:t>
            </a:r>
            <a:r>
              <a:rPr lang="en-US" sz="1600" dirty="0" err="1" smtClean="0"/>
              <a:t>Nue</a:t>
            </a:r>
            <a:r>
              <a:rPr lang="en-US" sz="1600" dirty="0" smtClean="0"/>
              <a:t> wrote New York for help for a salesman</a:t>
            </a:r>
            <a:endParaRPr lang="en-US" sz="1600" dirty="0"/>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584775"/>
          </a:xfrm>
          <a:prstGeom prst="rect">
            <a:avLst/>
          </a:prstGeom>
          <a:noFill/>
        </p:spPr>
        <p:txBody>
          <a:bodyPr wrap="square" rtlCol="0">
            <a:spAutoFit/>
          </a:bodyPr>
          <a:lstStyle/>
          <a:p>
            <a:r>
              <a:rPr lang="en-US" sz="1600" dirty="0" smtClean="0"/>
              <a:t>Sept 3 1941 Frank Tracy writes New York</a:t>
            </a:r>
            <a:endParaRPr lang="en-US" sz="1600" dirty="0"/>
          </a:p>
        </p:txBody>
      </p:sp>
      <p:cxnSp>
        <p:nvCxnSpPr>
          <p:cNvPr id="52" name="Straight Connector 51"/>
          <p:cNvCxnSpPr/>
          <p:nvPr/>
        </p:nvCxnSpPr>
        <p:spPr>
          <a:xfrm>
            <a:off x="3886200" y="5867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66846"/>
            <a:ext cx="2286000" cy="338554"/>
          </a:xfrm>
          <a:prstGeom prst="rect">
            <a:avLst/>
          </a:prstGeom>
          <a:noFill/>
        </p:spPr>
        <p:txBody>
          <a:bodyPr wrap="square" rtlCol="0">
            <a:spAutoFit/>
          </a:bodyPr>
          <a:lstStyle/>
          <a:p>
            <a:r>
              <a:rPr lang="en-US" sz="1600" dirty="0" smtClean="0"/>
              <a:t>Wausau 1941</a:t>
            </a:r>
            <a:endParaRPr lang="en-US" sz="1600" dirty="0"/>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810000" y="47244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85846"/>
            <a:ext cx="2286000" cy="338554"/>
          </a:xfrm>
          <a:prstGeom prst="rect">
            <a:avLst/>
          </a:prstGeom>
          <a:noFill/>
        </p:spPr>
        <p:txBody>
          <a:bodyPr wrap="square" rtlCol="0">
            <a:spAutoFit/>
          </a:bodyPr>
          <a:lstStyle/>
          <a:p>
            <a:r>
              <a:rPr lang="en-US" sz="1600" dirty="0" smtClean="0"/>
              <a:t>Oshkosh 1943</a:t>
            </a:r>
            <a:endParaRPr lang="en-US" sz="1600" dirty="0"/>
          </a:p>
        </p:txBody>
      </p:sp>
      <p:cxnSp>
        <p:nvCxnSpPr>
          <p:cNvPr id="51" name="Straight Connector 50"/>
          <p:cNvCxnSpPr/>
          <p:nvPr/>
        </p:nvCxnSpPr>
        <p:spPr>
          <a:xfrm>
            <a:off x="4419600" y="3200400"/>
            <a:ext cx="0" cy="1143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648200" y="3581400"/>
            <a:ext cx="2286000" cy="830997"/>
          </a:xfrm>
          <a:prstGeom prst="rect">
            <a:avLst/>
          </a:prstGeom>
          <a:noFill/>
        </p:spPr>
        <p:txBody>
          <a:bodyPr wrap="square" rtlCol="0">
            <a:spAutoFit/>
          </a:bodyPr>
          <a:lstStyle/>
          <a:p>
            <a:r>
              <a:rPr lang="en-US" sz="1600" dirty="0" smtClean="0"/>
              <a:t>Sheboygan</a:t>
            </a:r>
          </a:p>
          <a:p>
            <a:r>
              <a:rPr lang="en-US" sz="1600" dirty="0" smtClean="0"/>
              <a:t>Chippewa Falls</a:t>
            </a:r>
          </a:p>
          <a:p>
            <a:r>
              <a:rPr lang="en-US" sz="1600" dirty="0" smtClean="0"/>
              <a:t>Munising MI</a:t>
            </a:r>
          </a:p>
        </p:txBody>
      </p:sp>
      <p:cxnSp>
        <p:nvCxnSpPr>
          <p:cNvPr id="59" name="Straight Connector 58"/>
          <p:cNvCxnSpPr/>
          <p:nvPr/>
        </p:nvCxnSpPr>
        <p:spPr>
          <a:xfrm>
            <a:off x="55626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57600" y="4419600"/>
            <a:ext cx="16002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0"/>
            <a:ext cx="7467600" cy="3139321"/>
          </a:xfrm>
          <a:prstGeom prst="rect">
            <a:avLst/>
          </a:prstGeom>
          <a:noFill/>
        </p:spPr>
        <p:txBody>
          <a:bodyPr wrap="square" rtlCol="0">
            <a:spAutoFit/>
          </a:bodyPr>
          <a:lstStyle/>
          <a:p>
            <a:pPr>
              <a:buFont typeface="Wingdings" pitchFamily="2" charset="2"/>
              <a:buChar char="ü"/>
            </a:pPr>
            <a:r>
              <a:rPr lang="en-US" dirty="0" smtClean="0"/>
              <a:t> The Chippewa Falls Group sprung from the Eau Claire Group #1 -  many members from each group would attend each others meeting being only 12 miles apart</a:t>
            </a:r>
          </a:p>
          <a:p>
            <a:endParaRPr lang="en-US" dirty="0" smtClean="0"/>
          </a:p>
          <a:p>
            <a:pPr>
              <a:buFont typeface="Wingdings" pitchFamily="2" charset="2"/>
              <a:buChar char="ü"/>
            </a:pPr>
            <a:r>
              <a:rPr lang="en-US" dirty="0" smtClean="0"/>
              <a:t>I n 1945 a man from Sheboygan Falls, needing help with his drinking problem, contacted the Green Bay group and was hospitalized.  He was a loner in Sheboygan until 1947</a:t>
            </a:r>
          </a:p>
          <a:p>
            <a:endParaRPr lang="en-US" dirty="0" smtClean="0"/>
          </a:p>
          <a:p>
            <a:pPr>
              <a:buFont typeface="Wingdings" pitchFamily="2" charset="2"/>
              <a:buChar char="ü"/>
            </a:pPr>
            <a:r>
              <a:rPr lang="en-US" dirty="0" smtClean="0"/>
              <a:t> In 1945, the first know person in the U.P. to sober up was a man named Roy Warren from Munising MI.  Roy was a loner until New York sent him the name of Joe J. and they began a small group there.</a:t>
            </a:r>
            <a:endParaRPr lang="en-US" dirty="0"/>
          </a:p>
        </p:txBody>
      </p:sp>
      <p:sp>
        <p:nvSpPr>
          <p:cNvPr id="3" name="TextBox 2"/>
          <p:cNvSpPr txBox="1"/>
          <p:nvPr/>
        </p:nvSpPr>
        <p:spPr>
          <a:xfrm>
            <a:off x="0" y="1143000"/>
            <a:ext cx="8382000" cy="584775"/>
          </a:xfrm>
          <a:prstGeom prst="rect">
            <a:avLst/>
          </a:prstGeom>
          <a:noFill/>
        </p:spPr>
        <p:txBody>
          <a:bodyPr wrap="square" rtlCol="0">
            <a:spAutoFit/>
          </a:bodyPr>
          <a:lstStyle/>
          <a:p>
            <a:pPr algn="ctr"/>
            <a:r>
              <a:rPr lang="en-US" sz="3200" b="1" dirty="0" smtClean="0"/>
              <a:t>1945</a:t>
            </a:r>
            <a:endParaRPr lang="en-US" sz="32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0" idx="2"/>
          </p:cNvCxnSpPr>
          <p:nvPr/>
        </p:nvCxnSpPr>
        <p:spPr>
          <a:xfrm>
            <a:off x="4724400" y="2126397"/>
            <a:ext cx="304800" cy="845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146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3962400" y="12954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581400" y="228600"/>
            <a:ext cx="19812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95400"/>
            <a:ext cx="304800" cy="16764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646331"/>
          </a:xfrm>
          <a:prstGeom prst="rect">
            <a:avLst/>
          </a:prstGeom>
          <a:noFill/>
        </p:spPr>
        <p:txBody>
          <a:bodyPr wrap="square" rtlCol="0">
            <a:spAutoFit/>
          </a:bodyPr>
          <a:lstStyle/>
          <a:p>
            <a:pPr algn="ctr"/>
            <a:r>
              <a:rPr lang="en-US" sz="1200" dirty="0" smtClean="0">
                <a:solidFill>
                  <a:schemeClr val="tx1">
                    <a:lumMod val="50000"/>
                    <a:lumOff val="50000"/>
                  </a:schemeClr>
                </a:solidFill>
              </a:rPr>
              <a:t>Nov 20, 1939 </a:t>
            </a:r>
          </a:p>
          <a:p>
            <a:pPr algn="ctr"/>
            <a:r>
              <a:rPr lang="en-US" sz="1200" dirty="0" smtClean="0">
                <a:solidFill>
                  <a:schemeClr val="tx1">
                    <a:lumMod val="50000"/>
                    <a:lumOff val="50000"/>
                  </a:schemeClr>
                </a:solidFill>
              </a:rPr>
              <a:t>Harry Smith from Waunakee, WI, ask for help from N.Y.</a:t>
            </a:r>
            <a:endParaRPr lang="en-US" sz="1200" dirty="0">
              <a:solidFill>
                <a:schemeClr val="tx1">
                  <a:lumMod val="50000"/>
                  <a:lumOff val="50000"/>
                </a:schemeClr>
              </a:solidFill>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38200" y="4648200"/>
            <a:ext cx="1981200" cy="646331"/>
          </a:xfrm>
          <a:prstGeom prst="rect">
            <a:avLst/>
          </a:prstGeom>
          <a:noFill/>
        </p:spPr>
        <p:txBody>
          <a:bodyPr wrap="square" rtlCol="0">
            <a:spAutoFit/>
          </a:bodyPr>
          <a:lstStyle/>
          <a:p>
            <a:r>
              <a:rPr lang="en-US" sz="1200" dirty="0" smtClean="0">
                <a:solidFill>
                  <a:schemeClr val="tx1">
                    <a:lumMod val="50000"/>
                    <a:lumOff val="50000"/>
                  </a:schemeClr>
                </a:solidFill>
              </a:rPr>
              <a:t>Ed Krause from Eau Claire</a:t>
            </a:r>
          </a:p>
          <a:p>
            <a:r>
              <a:rPr lang="en-US" sz="1200" dirty="0" smtClean="0">
                <a:solidFill>
                  <a:schemeClr val="tx1">
                    <a:lumMod val="50000"/>
                    <a:lumOff val="50000"/>
                  </a:schemeClr>
                </a:solidFill>
              </a:rPr>
              <a:t>writes NY for help  on </a:t>
            </a:r>
          </a:p>
          <a:p>
            <a:r>
              <a:rPr lang="en-US" sz="1200" dirty="0" smtClean="0">
                <a:solidFill>
                  <a:schemeClr val="tx1">
                    <a:lumMod val="50000"/>
                    <a:lumOff val="50000"/>
                  </a:schemeClr>
                </a:solidFill>
              </a:rPr>
              <a:t>February 22 1940</a:t>
            </a:r>
            <a:endParaRPr lang="en-US" sz="1200" dirty="0">
              <a:solidFill>
                <a:schemeClr val="tx1">
                  <a:lumMod val="50000"/>
                  <a:lumOff val="50000"/>
                </a:schemeClr>
              </a:solidFill>
            </a:endParaRPr>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646331"/>
          </a:xfrm>
          <a:prstGeom prst="rect">
            <a:avLst/>
          </a:prstGeom>
          <a:noFill/>
        </p:spPr>
        <p:txBody>
          <a:bodyPr wrap="square" rtlCol="0">
            <a:spAutoFit/>
          </a:bodyPr>
          <a:lstStyle/>
          <a:p>
            <a:r>
              <a:rPr lang="en-US" sz="1200" dirty="0" smtClean="0">
                <a:solidFill>
                  <a:schemeClr val="tx1">
                    <a:lumMod val="50000"/>
                    <a:lumOff val="50000"/>
                  </a:schemeClr>
                </a:solidFill>
              </a:rPr>
              <a:t>Dr Gilbert King  from Milwaukee write New York for help </a:t>
            </a:r>
          </a:p>
          <a:p>
            <a:r>
              <a:rPr lang="en-US" sz="1200" dirty="0" smtClean="0">
                <a:solidFill>
                  <a:schemeClr val="tx1">
                    <a:lumMod val="50000"/>
                    <a:lumOff val="50000"/>
                  </a:schemeClr>
                </a:solidFill>
              </a:rPr>
              <a:t>October 23, 1940 </a:t>
            </a:r>
            <a:endParaRPr lang="en-US" sz="1200" dirty="0">
              <a:solidFill>
                <a:schemeClr val="tx1">
                  <a:lumMod val="50000"/>
                  <a:lumOff val="50000"/>
                </a:schemeClr>
              </a:solidFill>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461665"/>
          </a:xfrm>
          <a:prstGeom prst="rect">
            <a:avLst/>
          </a:prstGeom>
          <a:noFill/>
        </p:spPr>
        <p:txBody>
          <a:bodyPr wrap="square" rtlCol="0">
            <a:spAutoFit/>
          </a:bodyPr>
          <a:lstStyle/>
          <a:p>
            <a:r>
              <a:rPr lang="en-US" sz="1200" dirty="0" smtClean="0">
                <a:solidFill>
                  <a:schemeClr val="tx1">
                    <a:lumMod val="50000"/>
                    <a:lumOff val="50000"/>
                  </a:schemeClr>
                </a:solidFill>
              </a:rPr>
              <a:t>1940-41 Mr. Fran </a:t>
            </a:r>
            <a:r>
              <a:rPr lang="en-US" sz="1200" dirty="0" err="1" smtClean="0">
                <a:solidFill>
                  <a:schemeClr val="tx1">
                    <a:lumMod val="50000"/>
                    <a:lumOff val="50000"/>
                  </a:schemeClr>
                </a:solidFill>
              </a:rPr>
              <a:t>Nue</a:t>
            </a:r>
            <a:r>
              <a:rPr lang="en-US" sz="1200" dirty="0" smtClean="0">
                <a:solidFill>
                  <a:schemeClr val="tx1">
                    <a:lumMod val="50000"/>
                    <a:lumOff val="50000"/>
                  </a:schemeClr>
                </a:solidFill>
              </a:rPr>
              <a:t> wrote New York for help for a salesman</a:t>
            </a:r>
            <a:endParaRPr lang="en-US" sz="1200" dirty="0">
              <a:solidFill>
                <a:schemeClr val="tx1">
                  <a:lumMod val="50000"/>
                  <a:lumOff val="50000"/>
                </a:schemeClr>
              </a:solidFill>
            </a:endParaRPr>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461665"/>
          </a:xfrm>
          <a:prstGeom prst="rect">
            <a:avLst/>
          </a:prstGeom>
          <a:noFill/>
        </p:spPr>
        <p:txBody>
          <a:bodyPr wrap="square" rtlCol="0">
            <a:spAutoFit/>
          </a:bodyPr>
          <a:lstStyle/>
          <a:p>
            <a:r>
              <a:rPr lang="en-US" sz="1200" dirty="0" smtClean="0">
                <a:solidFill>
                  <a:schemeClr val="tx1">
                    <a:lumMod val="50000"/>
                    <a:lumOff val="50000"/>
                  </a:schemeClr>
                </a:solidFill>
              </a:rPr>
              <a:t>Sept 3 1941 Frank Tracy writes New York</a:t>
            </a:r>
            <a:endParaRPr lang="en-US" sz="1200" dirty="0">
              <a:solidFill>
                <a:schemeClr val="tx1">
                  <a:lumMod val="50000"/>
                  <a:lumOff val="50000"/>
                </a:schemeClr>
              </a:solidFill>
            </a:endParaRPr>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Wausau 1941</a:t>
            </a:r>
            <a:endParaRPr lang="en-US" sz="1200" dirty="0">
              <a:solidFill>
                <a:schemeClr val="tx1">
                  <a:lumMod val="50000"/>
                  <a:lumOff val="50000"/>
                </a:schemeClr>
              </a:solidFill>
            </a:endParaRPr>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Oshkosh 1943</a:t>
            </a:r>
            <a:endParaRPr lang="en-US" sz="1200" dirty="0">
              <a:solidFill>
                <a:schemeClr val="tx1">
                  <a:lumMod val="50000"/>
                  <a:lumOff val="50000"/>
                </a:schemeClr>
              </a:solidFill>
            </a:endParaRPr>
          </a:p>
        </p:txBody>
      </p:sp>
      <p:cxnSp>
        <p:nvCxnSpPr>
          <p:cNvPr id="51" name="Straight Connector 50"/>
          <p:cNvCxnSpPr/>
          <p:nvPr/>
        </p:nvCxnSpPr>
        <p:spPr>
          <a:xfrm>
            <a:off x="4495800" y="3276600"/>
            <a:ext cx="0" cy="685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46331"/>
          </a:xfrm>
          <a:prstGeom prst="rect">
            <a:avLst/>
          </a:prstGeom>
          <a:noFill/>
        </p:spPr>
        <p:txBody>
          <a:bodyPr wrap="square" rtlCol="0">
            <a:spAutoFit/>
          </a:bodyPr>
          <a:lstStyle/>
          <a:p>
            <a:r>
              <a:rPr lang="en-US" sz="1200" dirty="0" smtClean="0">
                <a:solidFill>
                  <a:schemeClr val="tx1">
                    <a:lumMod val="50000"/>
                    <a:lumOff val="50000"/>
                  </a:schemeClr>
                </a:solidFill>
              </a:rPr>
              <a:t>Sheboygan</a:t>
            </a:r>
          </a:p>
          <a:p>
            <a:r>
              <a:rPr lang="en-US" sz="1200" dirty="0" smtClean="0">
                <a:solidFill>
                  <a:schemeClr val="tx1">
                    <a:lumMod val="50000"/>
                    <a:lumOff val="50000"/>
                  </a:schemeClr>
                </a:solidFill>
              </a:rPr>
              <a:t>Chippewa Falls</a:t>
            </a:r>
          </a:p>
          <a:p>
            <a:r>
              <a:rPr lang="en-US" sz="1200" dirty="0" smtClean="0">
                <a:solidFill>
                  <a:schemeClr val="tx1">
                    <a:lumMod val="50000"/>
                    <a:lumOff val="50000"/>
                  </a:schemeClr>
                </a:solidFill>
              </a:rPr>
              <a:t>Munising MI</a:t>
            </a:r>
          </a:p>
        </p:txBody>
      </p:sp>
      <p:cxnSp>
        <p:nvCxnSpPr>
          <p:cNvPr id="59" name="Straight Connector 58"/>
          <p:cNvCxnSpPr/>
          <p:nvPr/>
        </p:nvCxnSpPr>
        <p:spPr>
          <a:xfrm>
            <a:off x="54864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43400" y="43434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67200" y="3962400"/>
            <a:ext cx="2286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67200" y="3962400"/>
            <a:ext cx="0" cy="4572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562600" y="4343400"/>
            <a:ext cx="2286000" cy="1815882"/>
          </a:xfrm>
          <a:prstGeom prst="rect">
            <a:avLst/>
          </a:prstGeom>
          <a:noFill/>
        </p:spPr>
        <p:txBody>
          <a:bodyPr wrap="square" rtlCol="0">
            <a:spAutoFit/>
          </a:bodyPr>
          <a:lstStyle/>
          <a:p>
            <a:r>
              <a:rPr lang="en-US" sz="1600" dirty="0" smtClean="0"/>
              <a:t>Eau Claire Group #2</a:t>
            </a:r>
          </a:p>
          <a:p>
            <a:r>
              <a:rPr lang="en-US" sz="1600" dirty="0" smtClean="0"/>
              <a:t>Marquette MI Manistique MI,</a:t>
            </a:r>
          </a:p>
          <a:p>
            <a:r>
              <a:rPr lang="en-US" sz="1600" dirty="0" smtClean="0"/>
              <a:t>Eagle River WI, Rhinelander  WI  Menominee WI </a:t>
            </a:r>
          </a:p>
          <a:p>
            <a:endParaRPr lang="en-US" sz="1600" dirty="0"/>
          </a:p>
        </p:txBody>
      </p:sp>
      <p:cxnSp>
        <p:nvCxnSpPr>
          <p:cNvPr id="77" name="Straight Connector 76"/>
          <p:cNvCxnSpPr/>
          <p:nvPr/>
        </p:nvCxnSpPr>
        <p:spPr>
          <a:xfrm>
            <a:off x="6019800" y="32766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29200" y="2064603"/>
            <a:ext cx="1524000" cy="830997"/>
          </a:xfrm>
          <a:prstGeom prst="rect">
            <a:avLst/>
          </a:prstGeom>
          <a:noFill/>
        </p:spPr>
        <p:txBody>
          <a:bodyPr wrap="square" rtlCol="0">
            <a:spAutoFit/>
          </a:bodyPr>
          <a:lstStyle/>
          <a:p>
            <a:pPr algn="ctr"/>
            <a:r>
              <a:rPr lang="en-US" sz="1600" b="1" dirty="0" smtClean="0">
                <a:solidFill>
                  <a:schemeClr val="bg1">
                    <a:lumMod val="50000"/>
                  </a:schemeClr>
                </a:solidFill>
              </a:rPr>
              <a:t>12 Traditions 1</a:t>
            </a:r>
            <a:r>
              <a:rPr lang="en-US" sz="1600" b="1" baseline="30000" dirty="0" smtClean="0">
                <a:solidFill>
                  <a:schemeClr val="bg1">
                    <a:lumMod val="50000"/>
                  </a:schemeClr>
                </a:solidFill>
              </a:rPr>
              <a:t>st</a:t>
            </a:r>
            <a:r>
              <a:rPr lang="en-US" sz="1600" b="1" dirty="0" smtClean="0">
                <a:solidFill>
                  <a:schemeClr val="bg1">
                    <a:lumMod val="50000"/>
                  </a:schemeClr>
                </a:solidFill>
              </a:rPr>
              <a:t> printed</a:t>
            </a:r>
          </a:p>
          <a:p>
            <a:endParaRPr lang="en-US" sz="1600" b="1" dirty="0">
              <a:solidFill>
                <a:schemeClr val="bg1">
                  <a:lumMod val="50000"/>
                </a:schemeClr>
              </a:solidFill>
            </a:endParaRPr>
          </a:p>
        </p:txBody>
      </p:sp>
      <p:cxnSp>
        <p:nvCxnSpPr>
          <p:cNvPr id="62" name="Straight Connector 61"/>
          <p:cNvCxnSpPr/>
          <p:nvPr/>
        </p:nvCxnSpPr>
        <p:spPr>
          <a:xfrm>
            <a:off x="5943600" y="2590800"/>
            <a:ext cx="0" cy="381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467600" cy="5355312"/>
          </a:xfrm>
          <a:prstGeom prst="rect">
            <a:avLst/>
          </a:prstGeom>
          <a:noFill/>
        </p:spPr>
        <p:txBody>
          <a:bodyPr wrap="square" rtlCol="0">
            <a:spAutoFit/>
          </a:bodyPr>
          <a:lstStyle/>
          <a:p>
            <a:pPr>
              <a:buFont typeface="Wingdings" pitchFamily="2" charset="2"/>
              <a:buChar char="ü"/>
            </a:pPr>
            <a:r>
              <a:rPr lang="en-US" dirty="0" smtClean="0"/>
              <a:t>Eau Claire Group #2 is formed and a year later the name was changed to Chippewa Valley Group</a:t>
            </a:r>
          </a:p>
          <a:p>
            <a:pPr>
              <a:buFont typeface="Wingdings" pitchFamily="2" charset="2"/>
              <a:buChar char="ü"/>
            </a:pPr>
            <a:endParaRPr lang="en-US" dirty="0" smtClean="0"/>
          </a:p>
          <a:p>
            <a:pPr>
              <a:buFont typeface="Wingdings" pitchFamily="2" charset="2"/>
              <a:buChar char="ü"/>
            </a:pPr>
            <a:r>
              <a:rPr lang="en-US" dirty="0" smtClean="0"/>
              <a:t>While going through the prison records, Capt. Werner found that many of the prisoners had a big problem with alcohol and found that most of these men wanted to do something about it. Captain Orville was head of the Honor Camp of the local prison started an AA group at the camp in Marquette MI</a:t>
            </a:r>
          </a:p>
          <a:p>
            <a:endParaRPr lang="en-US" dirty="0" smtClean="0"/>
          </a:p>
          <a:p>
            <a:pPr>
              <a:buFont typeface="Wingdings" pitchFamily="2" charset="2"/>
              <a:buChar char="ü"/>
            </a:pPr>
            <a:r>
              <a:rPr lang="en-US" dirty="0" smtClean="0"/>
              <a:t>According to the  AA Grapevine groups started in Manistique MI,  Eagle River WI, Rhinelander  WI , and Menominee WI all in 1946. A local dentist helped start groups in both Rhinelander and Eagle River</a:t>
            </a:r>
          </a:p>
          <a:p>
            <a:pPr>
              <a:buFont typeface="Wingdings" pitchFamily="2" charset="2"/>
              <a:buChar char="ü"/>
            </a:pPr>
            <a:endParaRPr lang="en-US" dirty="0" smtClean="0"/>
          </a:p>
          <a:p>
            <a:pPr>
              <a:buFont typeface="Wingdings" pitchFamily="2" charset="2"/>
              <a:buChar char="ü"/>
            </a:pPr>
            <a:r>
              <a:rPr lang="en-US" dirty="0" smtClean="0"/>
              <a:t>A group formed at the Wisconsin State Prison in Waupaca , WI in 1946</a:t>
            </a:r>
          </a:p>
          <a:p>
            <a:endParaRPr lang="en-US" dirty="0" smtClean="0"/>
          </a:p>
          <a:p>
            <a:r>
              <a:rPr lang="en-US" dirty="0" smtClean="0"/>
              <a:t>In addition to these groups, the New York office was reporting Lone Members in Appleton, Colfax, Monroe and Neenah</a:t>
            </a:r>
          </a:p>
          <a:p>
            <a:endParaRPr lang="en-US" dirty="0" smtClean="0"/>
          </a:p>
          <a:p>
            <a:endParaRPr lang="en-US" dirty="0"/>
          </a:p>
        </p:txBody>
      </p:sp>
      <p:sp>
        <p:nvSpPr>
          <p:cNvPr id="3" name="TextBox 2"/>
          <p:cNvSpPr txBox="1"/>
          <p:nvPr/>
        </p:nvSpPr>
        <p:spPr>
          <a:xfrm>
            <a:off x="228600" y="228600"/>
            <a:ext cx="8382000" cy="584775"/>
          </a:xfrm>
          <a:prstGeom prst="rect">
            <a:avLst/>
          </a:prstGeom>
          <a:noFill/>
        </p:spPr>
        <p:txBody>
          <a:bodyPr wrap="square" rtlCol="0">
            <a:spAutoFit/>
          </a:bodyPr>
          <a:lstStyle/>
          <a:p>
            <a:pPr algn="ctr"/>
            <a:r>
              <a:rPr lang="en-US" sz="3200" b="1" dirty="0" smtClean="0"/>
              <a:t>1946</a:t>
            </a:r>
            <a:endParaRPr lang="en-US" sz="32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ditions (2).jpg"/>
          <p:cNvPicPr>
            <a:picLocks noChangeAspect="1"/>
          </p:cNvPicPr>
          <p:nvPr/>
        </p:nvPicPr>
        <p:blipFill>
          <a:blip r:embed="rId3" cstate="print"/>
          <a:srcRect l="9061" t="4444" r="9390" b="11111"/>
          <a:stretch>
            <a:fillRect/>
          </a:stretch>
        </p:blipFill>
        <p:spPr>
          <a:xfrm>
            <a:off x="4572000" y="762000"/>
            <a:ext cx="3774597" cy="4648200"/>
          </a:xfrm>
          <a:prstGeom prst="rect">
            <a:avLst/>
          </a:prstGeom>
          <a:ln>
            <a:noFill/>
          </a:ln>
          <a:effectLst>
            <a:outerShdw blurRad="685800" dist="38100" dir="18900000" algn="bl" rotWithShape="0">
              <a:prstClr val="black">
                <a:alpha val="40000"/>
              </a:prstClr>
            </a:outerShdw>
          </a:effectLst>
        </p:spPr>
      </p:pic>
      <p:pic>
        <p:nvPicPr>
          <p:cNvPr id="6" name="Picture 5" descr="12 trad.jpg"/>
          <p:cNvPicPr>
            <a:picLocks noChangeAspect="1"/>
          </p:cNvPicPr>
          <p:nvPr/>
        </p:nvPicPr>
        <p:blipFill>
          <a:blip r:embed="rId4" cstate="print"/>
          <a:stretch>
            <a:fillRect/>
          </a:stretch>
        </p:blipFill>
        <p:spPr>
          <a:xfrm>
            <a:off x="512379" y="762000"/>
            <a:ext cx="4059621" cy="4625068"/>
          </a:xfrm>
          <a:prstGeom prst="rect">
            <a:avLst/>
          </a:prstGeom>
          <a:ln>
            <a:noFill/>
          </a:ln>
          <a:effectLst>
            <a:outerShdw blurRad="9779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ditions (2).jpg"/>
          <p:cNvPicPr>
            <a:picLocks noChangeAspect="1"/>
          </p:cNvPicPr>
          <p:nvPr/>
        </p:nvPicPr>
        <p:blipFill>
          <a:blip r:embed="rId3" cstate="print">
            <a:lum contrast="20000"/>
          </a:blip>
          <a:srcRect l="9061" t="4444" r="9390" b="11111"/>
          <a:stretch>
            <a:fillRect/>
          </a:stretch>
        </p:blipFill>
        <p:spPr>
          <a:xfrm>
            <a:off x="4572000" y="762000"/>
            <a:ext cx="3774597" cy="4648200"/>
          </a:xfrm>
          <a:prstGeom prst="rect">
            <a:avLst/>
          </a:prstGeom>
          <a:ln>
            <a:noFill/>
          </a:ln>
          <a:effectLst>
            <a:outerShdw blurRad="685800" dist="38100" dir="18900000" algn="bl" rotWithShape="0">
              <a:prstClr val="black">
                <a:alpha val="40000"/>
              </a:prstClr>
            </a:outerShdw>
          </a:effectLst>
        </p:spPr>
      </p:pic>
      <p:pic>
        <p:nvPicPr>
          <p:cNvPr id="6" name="Picture 5" descr="12 trad.jpg"/>
          <p:cNvPicPr>
            <a:picLocks noChangeAspect="1"/>
          </p:cNvPicPr>
          <p:nvPr/>
        </p:nvPicPr>
        <p:blipFill>
          <a:blip r:embed="rId4" cstate="print">
            <a:lum bright="-1000" contrast="22000"/>
          </a:blip>
          <a:stretch>
            <a:fillRect/>
          </a:stretch>
        </p:blipFill>
        <p:spPr>
          <a:xfrm>
            <a:off x="512379" y="762000"/>
            <a:ext cx="4059621" cy="4625068"/>
          </a:xfrm>
          <a:prstGeom prst="rect">
            <a:avLst/>
          </a:prstGeom>
          <a:ln>
            <a:noFill/>
          </a:ln>
          <a:effectLst>
            <a:outerShdw blurRad="977900" dist="38100" dir="8100000" algn="tr" rotWithShape="0">
              <a:prstClr val="black">
                <a:alpha val="40000"/>
              </a:prstClr>
            </a:outerShdw>
          </a:effectLst>
        </p:spPr>
      </p:pic>
      <p:sp>
        <p:nvSpPr>
          <p:cNvPr id="5" name="Rectangle 4"/>
          <p:cNvSpPr/>
          <p:nvPr/>
        </p:nvSpPr>
        <p:spPr>
          <a:xfrm>
            <a:off x="533400" y="762000"/>
            <a:ext cx="7848600" cy="4648200"/>
          </a:xfrm>
          <a:prstGeom prst="rect">
            <a:avLst/>
          </a:pr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aditions 12 points (2).jpg"/>
          <p:cNvPicPr>
            <a:picLocks noChangeAspect="1"/>
          </p:cNvPicPr>
          <p:nvPr/>
        </p:nvPicPr>
        <p:blipFill>
          <a:blip r:embed="rId5" cstate="print"/>
          <a:stretch>
            <a:fillRect/>
          </a:stretch>
        </p:blipFill>
        <p:spPr>
          <a:xfrm rot="21127422">
            <a:off x="2360192" y="560232"/>
            <a:ext cx="4128344" cy="5815538"/>
          </a:xfrm>
          <a:prstGeom prst="rect">
            <a:avLst/>
          </a:prstGeom>
          <a:ln>
            <a:solidFill>
              <a:srgbClr val="DDDDDD"/>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p:nvPr/>
        </p:nvCxnSpPr>
        <p:spPr>
          <a:xfrm>
            <a:off x="6477000" y="1219200"/>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29200" y="2438400"/>
            <a:ext cx="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038600" y="16002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646331"/>
          </a:xfrm>
          <a:prstGeom prst="rect">
            <a:avLst/>
          </a:prstGeom>
          <a:noFill/>
        </p:spPr>
        <p:txBody>
          <a:bodyPr wrap="square" rtlCol="0">
            <a:spAutoFit/>
          </a:bodyPr>
          <a:lstStyle/>
          <a:p>
            <a:pPr algn="ctr"/>
            <a:r>
              <a:rPr lang="en-US" sz="1200" dirty="0" smtClean="0">
                <a:solidFill>
                  <a:schemeClr val="tx1">
                    <a:lumMod val="50000"/>
                    <a:lumOff val="50000"/>
                  </a:schemeClr>
                </a:solidFill>
              </a:rPr>
              <a:t>Nov 20, 1939 </a:t>
            </a:r>
          </a:p>
          <a:p>
            <a:pPr algn="ctr"/>
            <a:r>
              <a:rPr lang="en-US" sz="1200" dirty="0" smtClean="0">
                <a:solidFill>
                  <a:schemeClr val="tx1">
                    <a:lumMod val="50000"/>
                    <a:lumOff val="50000"/>
                  </a:schemeClr>
                </a:solidFill>
              </a:rPr>
              <a:t>Harry Smith from Waunakee, WI, ask for help from N.Y.</a:t>
            </a:r>
            <a:endParaRPr lang="en-US" sz="1200" dirty="0">
              <a:solidFill>
                <a:schemeClr val="tx1">
                  <a:lumMod val="50000"/>
                  <a:lumOff val="50000"/>
                </a:schemeClr>
              </a:solidFill>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38200" y="4648200"/>
            <a:ext cx="1981200" cy="646331"/>
          </a:xfrm>
          <a:prstGeom prst="rect">
            <a:avLst/>
          </a:prstGeom>
          <a:noFill/>
        </p:spPr>
        <p:txBody>
          <a:bodyPr wrap="square" rtlCol="0">
            <a:spAutoFit/>
          </a:bodyPr>
          <a:lstStyle/>
          <a:p>
            <a:r>
              <a:rPr lang="en-US" sz="1200" dirty="0" smtClean="0">
                <a:solidFill>
                  <a:schemeClr val="tx1">
                    <a:lumMod val="50000"/>
                    <a:lumOff val="50000"/>
                  </a:schemeClr>
                </a:solidFill>
              </a:rPr>
              <a:t>Ed Krause from Eau Claire</a:t>
            </a:r>
          </a:p>
          <a:p>
            <a:r>
              <a:rPr lang="en-US" sz="1200" dirty="0" smtClean="0">
                <a:solidFill>
                  <a:schemeClr val="tx1">
                    <a:lumMod val="50000"/>
                    <a:lumOff val="50000"/>
                  </a:schemeClr>
                </a:solidFill>
              </a:rPr>
              <a:t>writes NY for help  on </a:t>
            </a:r>
          </a:p>
          <a:p>
            <a:r>
              <a:rPr lang="en-US" sz="1200" dirty="0" smtClean="0">
                <a:solidFill>
                  <a:schemeClr val="tx1">
                    <a:lumMod val="50000"/>
                    <a:lumOff val="50000"/>
                  </a:schemeClr>
                </a:solidFill>
              </a:rPr>
              <a:t>February 22 1940</a:t>
            </a:r>
            <a:endParaRPr lang="en-US" sz="1200" dirty="0">
              <a:solidFill>
                <a:schemeClr val="tx1">
                  <a:lumMod val="50000"/>
                  <a:lumOff val="50000"/>
                </a:schemeClr>
              </a:solidFill>
            </a:endParaRPr>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646331"/>
          </a:xfrm>
          <a:prstGeom prst="rect">
            <a:avLst/>
          </a:prstGeom>
          <a:noFill/>
        </p:spPr>
        <p:txBody>
          <a:bodyPr wrap="square" rtlCol="0">
            <a:spAutoFit/>
          </a:bodyPr>
          <a:lstStyle/>
          <a:p>
            <a:r>
              <a:rPr lang="en-US" sz="1200" dirty="0" smtClean="0">
                <a:solidFill>
                  <a:schemeClr val="tx1">
                    <a:lumMod val="50000"/>
                    <a:lumOff val="50000"/>
                  </a:schemeClr>
                </a:solidFill>
              </a:rPr>
              <a:t>Dr Gilbert King  from Milwaukee write New York for help </a:t>
            </a:r>
          </a:p>
          <a:p>
            <a:r>
              <a:rPr lang="en-US" sz="1200" dirty="0" smtClean="0">
                <a:solidFill>
                  <a:schemeClr val="tx1">
                    <a:lumMod val="50000"/>
                    <a:lumOff val="50000"/>
                  </a:schemeClr>
                </a:solidFill>
              </a:rPr>
              <a:t>October 23, 1940 </a:t>
            </a:r>
            <a:endParaRPr lang="en-US" sz="1200" dirty="0">
              <a:solidFill>
                <a:schemeClr val="tx1">
                  <a:lumMod val="50000"/>
                  <a:lumOff val="50000"/>
                </a:schemeClr>
              </a:solidFill>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461665"/>
          </a:xfrm>
          <a:prstGeom prst="rect">
            <a:avLst/>
          </a:prstGeom>
          <a:noFill/>
        </p:spPr>
        <p:txBody>
          <a:bodyPr wrap="square" rtlCol="0">
            <a:spAutoFit/>
          </a:bodyPr>
          <a:lstStyle/>
          <a:p>
            <a:r>
              <a:rPr lang="en-US" sz="1200" dirty="0" smtClean="0">
                <a:solidFill>
                  <a:schemeClr val="tx1">
                    <a:lumMod val="50000"/>
                    <a:lumOff val="50000"/>
                  </a:schemeClr>
                </a:solidFill>
              </a:rPr>
              <a:t>1940-41 Mr. Fran </a:t>
            </a:r>
            <a:r>
              <a:rPr lang="en-US" sz="1200" dirty="0" err="1" smtClean="0">
                <a:solidFill>
                  <a:schemeClr val="tx1">
                    <a:lumMod val="50000"/>
                    <a:lumOff val="50000"/>
                  </a:schemeClr>
                </a:solidFill>
              </a:rPr>
              <a:t>Nue</a:t>
            </a:r>
            <a:r>
              <a:rPr lang="en-US" sz="1200" dirty="0" smtClean="0">
                <a:solidFill>
                  <a:schemeClr val="tx1">
                    <a:lumMod val="50000"/>
                    <a:lumOff val="50000"/>
                  </a:schemeClr>
                </a:solidFill>
              </a:rPr>
              <a:t> wrote </a:t>
            </a:r>
          </a:p>
          <a:p>
            <a:r>
              <a:rPr lang="en-US" sz="1200" dirty="0" smtClean="0">
                <a:solidFill>
                  <a:schemeClr val="tx1">
                    <a:lumMod val="50000"/>
                    <a:lumOff val="50000"/>
                  </a:schemeClr>
                </a:solidFill>
              </a:rPr>
              <a:t>New York for help for a salesman</a:t>
            </a:r>
            <a:endParaRPr lang="en-US" sz="1200" dirty="0">
              <a:solidFill>
                <a:schemeClr val="tx1">
                  <a:lumMod val="50000"/>
                  <a:lumOff val="50000"/>
                </a:schemeClr>
              </a:solidFill>
            </a:endParaRPr>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461665"/>
          </a:xfrm>
          <a:prstGeom prst="rect">
            <a:avLst/>
          </a:prstGeom>
          <a:noFill/>
        </p:spPr>
        <p:txBody>
          <a:bodyPr wrap="square" rtlCol="0">
            <a:spAutoFit/>
          </a:bodyPr>
          <a:lstStyle/>
          <a:p>
            <a:r>
              <a:rPr lang="en-US" sz="1200" dirty="0" smtClean="0">
                <a:solidFill>
                  <a:schemeClr val="tx1">
                    <a:lumMod val="50000"/>
                    <a:lumOff val="50000"/>
                  </a:schemeClr>
                </a:solidFill>
              </a:rPr>
              <a:t>Sept 3 1941 Frank Tracy writes New York</a:t>
            </a:r>
            <a:endParaRPr lang="en-US" sz="1200" dirty="0">
              <a:solidFill>
                <a:schemeClr val="tx1">
                  <a:lumMod val="50000"/>
                  <a:lumOff val="50000"/>
                </a:schemeClr>
              </a:solidFill>
            </a:endParaRPr>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Wausau 1941</a:t>
            </a:r>
            <a:endParaRPr lang="en-US" sz="1200" dirty="0">
              <a:solidFill>
                <a:schemeClr val="tx1">
                  <a:lumMod val="50000"/>
                  <a:lumOff val="50000"/>
                </a:schemeClr>
              </a:solidFill>
            </a:endParaRPr>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Oshkosh 1943</a:t>
            </a:r>
            <a:endParaRPr lang="en-US" sz="1200" dirty="0">
              <a:solidFill>
                <a:schemeClr val="tx1">
                  <a:lumMod val="50000"/>
                  <a:lumOff val="50000"/>
                </a:schemeClr>
              </a:solidFill>
            </a:endParaRPr>
          </a:p>
        </p:txBody>
      </p:sp>
      <p:cxnSp>
        <p:nvCxnSpPr>
          <p:cNvPr id="51" name="Straight Connector 50"/>
          <p:cNvCxnSpPr/>
          <p:nvPr/>
        </p:nvCxnSpPr>
        <p:spPr>
          <a:xfrm>
            <a:off x="4495800" y="3276600"/>
            <a:ext cx="0" cy="685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46331"/>
          </a:xfrm>
          <a:prstGeom prst="rect">
            <a:avLst/>
          </a:prstGeom>
          <a:noFill/>
        </p:spPr>
        <p:txBody>
          <a:bodyPr wrap="square" rtlCol="0">
            <a:spAutoFit/>
          </a:bodyPr>
          <a:lstStyle/>
          <a:p>
            <a:r>
              <a:rPr lang="en-US" sz="1200" dirty="0" smtClean="0">
                <a:solidFill>
                  <a:schemeClr val="tx1">
                    <a:lumMod val="50000"/>
                    <a:lumOff val="50000"/>
                  </a:schemeClr>
                </a:solidFill>
              </a:rPr>
              <a:t>Sheboygan</a:t>
            </a:r>
          </a:p>
          <a:p>
            <a:r>
              <a:rPr lang="en-US" sz="1200" dirty="0" smtClean="0">
                <a:solidFill>
                  <a:schemeClr val="tx1">
                    <a:lumMod val="50000"/>
                    <a:lumOff val="50000"/>
                  </a:schemeClr>
                </a:solidFill>
              </a:rPr>
              <a:t>Chippewa Falls</a:t>
            </a:r>
          </a:p>
          <a:p>
            <a:r>
              <a:rPr lang="en-US" sz="1200" dirty="0" smtClean="0">
                <a:solidFill>
                  <a:schemeClr val="tx1">
                    <a:lumMod val="50000"/>
                    <a:lumOff val="50000"/>
                  </a:schemeClr>
                </a:solidFill>
              </a:rPr>
              <a:t>Munising MI</a:t>
            </a:r>
          </a:p>
        </p:txBody>
      </p:sp>
      <p:cxnSp>
        <p:nvCxnSpPr>
          <p:cNvPr id="59" name="Straight Connector 58"/>
          <p:cNvCxnSpPr/>
          <p:nvPr/>
        </p:nvCxnSpPr>
        <p:spPr>
          <a:xfrm>
            <a:off x="54864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43400" y="43434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67200" y="3962400"/>
            <a:ext cx="2286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67200" y="3962400"/>
            <a:ext cx="0" cy="4572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29200" y="4343400"/>
            <a:ext cx="2286000" cy="1077218"/>
          </a:xfrm>
          <a:prstGeom prst="rect">
            <a:avLst/>
          </a:prstGeom>
          <a:noFill/>
        </p:spPr>
        <p:txBody>
          <a:bodyPr wrap="square" rtlCol="0">
            <a:spAutoFit/>
          </a:bodyPr>
          <a:lstStyle/>
          <a:p>
            <a:r>
              <a:rPr lang="en-US" sz="1200" dirty="0" smtClean="0">
                <a:solidFill>
                  <a:schemeClr val="tx1">
                    <a:lumMod val="50000"/>
                    <a:lumOff val="50000"/>
                  </a:schemeClr>
                </a:solidFill>
              </a:rPr>
              <a:t>Eau Claire Group #2</a:t>
            </a:r>
          </a:p>
          <a:p>
            <a:r>
              <a:rPr lang="en-US" sz="1200" dirty="0" smtClean="0">
                <a:solidFill>
                  <a:schemeClr val="tx1">
                    <a:lumMod val="50000"/>
                    <a:lumOff val="50000"/>
                  </a:schemeClr>
                </a:solidFill>
              </a:rPr>
              <a:t>Marquette MI Manistique MI,</a:t>
            </a:r>
          </a:p>
          <a:p>
            <a:r>
              <a:rPr lang="en-US" sz="1200" dirty="0" smtClean="0">
                <a:solidFill>
                  <a:schemeClr val="tx1">
                    <a:lumMod val="50000"/>
                    <a:lumOff val="50000"/>
                  </a:schemeClr>
                </a:solidFill>
              </a:rPr>
              <a:t>Eagle River WI, Rhinelander  WI  Menominee WI </a:t>
            </a:r>
          </a:p>
          <a:p>
            <a:endParaRPr lang="en-US" sz="1600" dirty="0"/>
          </a:p>
        </p:txBody>
      </p:sp>
      <p:cxnSp>
        <p:nvCxnSpPr>
          <p:cNvPr id="77" name="Straight Connector 76"/>
          <p:cNvCxnSpPr/>
          <p:nvPr/>
        </p:nvCxnSpPr>
        <p:spPr>
          <a:xfrm>
            <a:off x="6019800" y="32766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5000" y="4953000"/>
            <a:ext cx="2209800" cy="2092881"/>
          </a:xfrm>
          <a:prstGeom prst="rect">
            <a:avLst/>
          </a:prstGeom>
          <a:noFill/>
        </p:spPr>
        <p:txBody>
          <a:bodyPr wrap="square" rtlCol="0">
            <a:spAutoFit/>
          </a:bodyPr>
          <a:lstStyle/>
          <a:p>
            <a:pPr lvl="1"/>
            <a:r>
              <a:rPr lang="en-US" sz="1400" dirty="0" smtClean="0"/>
              <a:t>Manitowoc , WI</a:t>
            </a:r>
          </a:p>
          <a:p>
            <a:pPr lvl="1"/>
            <a:r>
              <a:rPr lang="en-US" sz="1400" dirty="0" smtClean="0"/>
              <a:t>New London , WI</a:t>
            </a:r>
          </a:p>
          <a:p>
            <a:pPr lvl="1"/>
            <a:r>
              <a:rPr lang="en-US" sz="1400" dirty="0" smtClean="0"/>
              <a:t>Osseo, WI</a:t>
            </a:r>
          </a:p>
          <a:p>
            <a:pPr lvl="1"/>
            <a:r>
              <a:rPr lang="en-US" sz="1400" dirty="0" smtClean="0"/>
              <a:t>Rice Lake, WI</a:t>
            </a:r>
          </a:p>
          <a:p>
            <a:pPr lvl="1"/>
            <a:r>
              <a:rPr lang="en-US" sz="1400" dirty="0" smtClean="0"/>
              <a:t>Shawano, WI</a:t>
            </a:r>
          </a:p>
          <a:p>
            <a:pPr lvl="1"/>
            <a:r>
              <a:rPr lang="en-US" sz="1400" dirty="0" smtClean="0"/>
              <a:t>Superior, WI </a:t>
            </a:r>
          </a:p>
          <a:p>
            <a:pPr lvl="1"/>
            <a:r>
              <a:rPr lang="en-US" sz="1400" dirty="0" smtClean="0"/>
              <a:t>Menominee, MI  Sault Ste. Marie, MI</a:t>
            </a:r>
          </a:p>
          <a:p>
            <a:endParaRPr lang="en-US" dirty="0"/>
          </a:p>
        </p:txBody>
      </p:sp>
      <p:cxnSp>
        <p:nvCxnSpPr>
          <p:cNvPr id="61" name="Straight Connector 60"/>
          <p:cNvCxnSpPr/>
          <p:nvPr/>
        </p:nvCxnSpPr>
        <p:spPr>
          <a:xfrm>
            <a:off x="6553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29200" y="2064603"/>
            <a:ext cx="1524000" cy="830997"/>
          </a:xfrm>
          <a:prstGeom prst="rect">
            <a:avLst/>
          </a:prstGeom>
          <a:noFill/>
        </p:spPr>
        <p:txBody>
          <a:bodyPr wrap="square" rtlCol="0">
            <a:spAutoFit/>
          </a:bodyPr>
          <a:lstStyle/>
          <a:p>
            <a:pPr algn="ctr"/>
            <a:r>
              <a:rPr lang="en-US" sz="1600" b="1" dirty="0" smtClean="0">
                <a:solidFill>
                  <a:schemeClr val="bg1">
                    <a:lumMod val="50000"/>
                  </a:schemeClr>
                </a:solidFill>
              </a:rPr>
              <a:t>12 Traditions 1</a:t>
            </a:r>
            <a:r>
              <a:rPr lang="en-US" sz="1600" b="1" baseline="30000" dirty="0" smtClean="0">
                <a:solidFill>
                  <a:schemeClr val="bg1">
                    <a:lumMod val="50000"/>
                  </a:schemeClr>
                </a:solidFill>
              </a:rPr>
              <a:t>st</a:t>
            </a:r>
            <a:r>
              <a:rPr lang="en-US" sz="1600" b="1" dirty="0" smtClean="0">
                <a:solidFill>
                  <a:schemeClr val="bg1">
                    <a:lumMod val="50000"/>
                  </a:schemeClr>
                </a:solidFill>
              </a:rPr>
              <a:t> printed</a:t>
            </a:r>
          </a:p>
          <a:p>
            <a:endParaRPr lang="en-US" sz="1600" b="1" dirty="0">
              <a:solidFill>
                <a:schemeClr val="bg1">
                  <a:lumMod val="50000"/>
                </a:schemeClr>
              </a:solidFill>
            </a:endParaRPr>
          </a:p>
        </p:txBody>
      </p:sp>
      <p:cxnSp>
        <p:nvCxnSpPr>
          <p:cNvPr id="64" name="Straight Connector 63"/>
          <p:cNvCxnSpPr/>
          <p:nvPr/>
        </p:nvCxnSpPr>
        <p:spPr>
          <a:xfrm>
            <a:off x="5943600" y="2590800"/>
            <a:ext cx="0" cy="381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01.JPG"/>
          <p:cNvPicPr>
            <a:picLocks noChangeAspect="1"/>
          </p:cNvPicPr>
          <p:nvPr/>
        </p:nvPicPr>
        <p:blipFill>
          <a:blip r:embed="rId3" cstate="print">
            <a:lum contrast="-10000"/>
          </a:blip>
          <a:srcRect l="25833" t="14444" r="23333"/>
          <a:stretch>
            <a:fillRect/>
          </a:stretch>
        </p:blipFill>
        <p:spPr>
          <a:xfrm>
            <a:off x="228600" y="381000"/>
            <a:ext cx="4648200" cy="5867400"/>
          </a:xfrm>
          <a:prstGeom prst="rect">
            <a:avLst/>
          </a:prstGeom>
          <a:ln>
            <a:noFill/>
          </a:ln>
          <a:effectLst>
            <a:outerShdw blurRad="292100" dist="139700" dir="2700000" algn="tl" rotWithShape="0">
              <a:srgbClr val="333333">
                <a:alpha val="65000"/>
              </a:srgbClr>
            </a:outerShdw>
          </a:effectLst>
        </p:spPr>
      </p:pic>
      <p:pic>
        <p:nvPicPr>
          <p:cNvPr id="7" name="Picture 6" descr="002.JPG"/>
          <p:cNvPicPr>
            <a:picLocks noChangeAspect="1"/>
          </p:cNvPicPr>
          <p:nvPr/>
        </p:nvPicPr>
        <p:blipFill>
          <a:blip r:embed="rId4" cstate="print">
            <a:lum contrast="10000"/>
          </a:blip>
          <a:srcRect l="35833" t="24444" r="41667" b="4444"/>
          <a:stretch>
            <a:fillRect/>
          </a:stretch>
        </p:blipFill>
        <p:spPr>
          <a:xfrm>
            <a:off x="5562600" y="-1"/>
            <a:ext cx="2590800" cy="5921829"/>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3124200" y="2438400"/>
            <a:ext cx="609600" cy="1447800"/>
          </a:xfrm>
          <a:prstGeom prst="rect">
            <a:avLst/>
          </a:prstGeom>
          <a:solidFill>
            <a:srgbClr val="FFFF99">
              <a:alpha val="5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stCxn id="17" idx="3"/>
          </p:cNvCxnSpPr>
          <p:nvPr/>
        </p:nvCxnSpPr>
        <p:spPr>
          <a:xfrm flipV="1">
            <a:off x="3733800" y="2590800"/>
            <a:ext cx="1828800" cy="5715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81600" y="6096000"/>
            <a:ext cx="3352800" cy="646331"/>
          </a:xfrm>
          <a:prstGeom prst="rect">
            <a:avLst/>
          </a:prstGeom>
          <a:noFill/>
        </p:spPr>
        <p:txBody>
          <a:bodyPr wrap="square" rtlCol="0">
            <a:spAutoFit/>
          </a:bodyPr>
          <a:lstStyle/>
          <a:p>
            <a:pPr algn="ctr"/>
            <a:r>
              <a:rPr lang="en-US" i="1" dirty="0" smtClean="0"/>
              <a:t>“First Meeting in Rice Lake</a:t>
            </a:r>
          </a:p>
          <a:p>
            <a:pPr algn="ctr"/>
            <a:r>
              <a:rPr lang="en-US" i="1" dirty="0" smtClean="0"/>
              <a:t>December 28, 1947”</a:t>
            </a:r>
            <a:endParaRPr lang="en-US"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33400"/>
            <a:ext cx="6172200" cy="646331"/>
          </a:xfrm>
          <a:prstGeom prst="rect">
            <a:avLst/>
          </a:prstGeom>
          <a:noFill/>
        </p:spPr>
        <p:txBody>
          <a:bodyPr wrap="square" rtlCol="0">
            <a:spAutoFit/>
          </a:bodyPr>
          <a:lstStyle/>
          <a:p>
            <a:pPr algn="ctr"/>
            <a:r>
              <a:rPr lang="en-US" dirty="0" smtClean="0"/>
              <a:t>A group started at the Wisconsin State Reformatory near Green Bay by warden Harold “Pete” Swanson</a:t>
            </a:r>
            <a:endParaRPr lang="en-US" dirty="0"/>
          </a:p>
        </p:txBody>
      </p:sp>
      <p:pic>
        <p:nvPicPr>
          <p:cNvPr id="3" name="Picture 2" descr="Wisconsin_State_Reformatory.jpg"/>
          <p:cNvPicPr>
            <a:picLocks noChangeAspect="1"/>
          </p:cNvPicPr>
          <p:nvPr/>
        </p:nvPicPr>
        <p:blipFill>
          <a:blip r:embed="rId3" cstate="print">
            <a:duotone>
              <a:prstClr val="black"/>
              <a:srgbClr val="D9C3A5">
                <a:tint val="50000"/>
                <a:satMod val="180000"/>
              </a:srgbClr>
            </a:duotone>
          </a:blip>
          <a:stretch>
            <a:fillRect/>
          </a:stretch>
        </p:blipFill>
        <p:spPr>
          <a:xfrm>
            <a:off x="1219200" y="1371600"/>
            <a:ext cx="6705600" cy="47829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DEBD"/>
        </a:solidFill>
        <a:effectLst/>
      </p:bgPr>
    </p:bg>
    <p:spTree>
      <p:nvGrpSpPr>
        <p:cNvPr id="1" name=""/>
        <p:cNvGrpSpPr/>
        <p:nvPr/>
      </p:nvGrpSpPr>
      <p:grpSpPr>
        <a:xfrm>
          <a:off x="0" y="0"/>
          <a:ext cx="0" cy="0"/>
          <a:chOff x="0" y="0"/>
          <a:chExt cx="0" cy="0"/>
        </a:xfrm>
      </p:grpSpPr>
      <p:pic>
        <p:nvPicPr>
          <p:cNvPr id="2" name="Picture 1" descr="wisc &amp; up.png"/>
          <p:cNvPicPr>
            <a:picLocks noChangeAspect="1"/>
          </p:cNvPicPr>
          <p:nvPr/>
        </p:nvPicPr>
        <p:blipFill>
          <a:blip r:embed="rId3" cstate="print"/>
          <a:stretch>
            <a:fillRect/>
          </a:stretch>
        </p:blipFill>
        <p:spPr>
          <a:xfrm>
            <a:off x="1828800" y="1066800"/>
            <a:ext cx="5717027" cy="44196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4114800" y="4648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5105400"/>
            <a:ext cx="7239000" cy="369332"/>
          </a:xfrm>
          <a:prstGeom prst="rect">
            <a:avLst/>
          </a:prstGeom>
          <a:noFill/>
        </p:spPr>
        <p:txBody>
          <a:bodyPr wrap="square" rtlCol="0">
            <a:spAutoFit/>
          </a:bodyPr>
          <a:lstStyle/>
          <a:p>
            <a:pPr algn="ctr"/>
            <a:endParaRPr lang="en-US" dirty="0"/>
          </a:p>
        </p:txBody>
      </p:sp>
      <p:sp>
        <p:nvSpPr>
          <p:cNvPr id="6" name="Oval 5"/>
          <p:cNvSpPr/>
          <p:nvPr/>
        </p:nvSpPr>
        <p:spPr>
          <a:xfrm>
            <a:off x="4876800" y="4648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69081" y="2819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73881" y="3611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54681" y="3429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07281" y="4831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95800" y="3962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14800" y="2667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54881" y="3581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34000" y="2087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05400" y="2057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45481" y="23926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53000" y="4114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78481" y="3276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92881" y="3200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47800" y="5715000"/>
            <a:ext cx="6477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AA is now in 30 cities  </a:t>
            </a:r>
            <a:endParaRPr lang="en-US" b="1" dirty="0">
              <a:latin typeface="Times New Roman" pitchFamily="18" charset="0"/>
              <a:cs typeface="Times New Roman" pitchFamily="18" charset="0"/>
            </a:endParaRPr>
          </a:p>
        </p:txBody>
      </p:sp>
      <p:sp>
        <p:nvSpPr>
          <p:cNvPr id="23" name="Oval 22"/>
          <p:cNvSpPr/>
          <p:nvPr/>
        </p:nvSpPr>
        <p:spPr>
          <a:xfrm>
            <a:off x="3154681" y="4038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95600" y="3230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73681" y="3307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2000" y="3733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92881" y="4983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72000" y="3840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876800" y="4953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36081" y="1935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83481" y="3124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953000" y="3200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91000" y="3657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154681" y="3581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926081" y="2849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95800" y="3429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697481" y="2057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0" idx="2"/>
          </p:cNvCxnSpPr>
          <p:nvPr/>
        </p:nvCxnSpPr>
        <p:spPr>
          <a:xfrm>
            <a:off x="4724400" y="2354997"/>
            <a:ext cx="152400" cy="624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3962400" y="15240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7620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646331"/>
          </a:xfrm>
          <a:prstGeom prst="rect">
            <a:avLst/>
          </a:prstGeom>
          <a:noFill/>
        </p:spPr>
        <p:txBody>
          <a:bodyPr wrap="square" rtlCol="0">
            <a:spAutoFit/>
          </a:bodyPr>
          <a:lstStyle/>
          <a:p>
            <a:pPr algn="ctr"/>
            <a:r>
              <a:rPr lang="en-US" sz="1200" dirty="0" smtClean="0">
                <a:solidFill>
                  <a:schemeClr val="tx1">
                    <a:lumMod val="50000"/>
                    <a:lumOff val="50000"/>
                  </a:schemeClr>
                </a:solidFill>
              </a:rPr>
              <a:t>Nov 20, 1939 </a:t>
            </a:r>
          </a:p>
          <a:p>
            <a:pPr algn="ctr"/>
            <a:r>
              <a:rPr lang="en-US" sz="1200" dirty="0" smtClean="0">
                <a:solidFill>
                  <a:schemeClr val="tx1">
                    <a:lumMod val="50000"/>
                    <a:lumOff val="50000"/>
                  </a:schemeClr>
                </a:solidFill>
              </a:rPr>
              <a:t>Harry Smith from Waunakee, WI, ask for help from N.Y.</a:t>
            </a:r>
            <a:endParaRPr lang="en-US" sz="1200" dirty="0">
              <a:solidFill>
                <a:schemeClr val="tx1">
                  <a:lumMod val="50000"/>
                  <a:lumOff val="50000"/>
                </a:schemeClr>
              </a:solidFill>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38200" y="4648200"/>
            <a:ext cx="1981200" cy="646331"/>
          </a:xfrm>
          <a:prstGeom prst="rect">
            <a:avLst/>
          </a:prstGeom>
          <a:noFill/>
        </p:spPr>
        <p:txBody>
          <a:bodyPr wrap="square" rtlCol="0">
            <a:spAutoFit/>
          </a:bodyPr>
          <a:lstStyle/>
          <a:p>
            <a:r>
              <a:rPr lang="en-US" sz="1200" dirty="0" smtClean="0">
                <a:solidFill>
                  <a:schemeClr val="tx1">
                    <a:lumMod val="50000"/>
                    <a:lumOff val="50000"/>
                  </a:schemeClr>
                </a:solidFill>
              </a:rPr>
              <a:t>Ed Krause from Eau Claire</a:t>
            </a:r>
          </a:p>
          <a:p>
            <a:r>
              <a:rPr lang="en-US" sz="1200" dirty="0" smtClean="0">
                <a:solidFill>
                  <a:schemeClr val="tx1">
                    <a:lumMod val="50000"/>
                    <a:lumOff val="50000"/>
                  </a:schemeClr>
                </a:solidFill>
              </a:rPr>
              <a:t>writes NY for help  on </a:t>
            </a:r>
          </a:p>
          <a:p>
            <a:r>
              <a:rPr lang="en-US" sz="1200" dirty="0" smtClean="0">
                <a:solidFill>
                  <a:schemeClr val="tx1">
                    <a:lumMod val="50000"/>
                    <a:lumOff val="50000"/>
                  </a:schemeClr>
                </a:solidFill>
              </a:rPr>
              <a:t>February 22 1940</a:t>
            </a:r>
            <a:endParaRPr lang="en-US" sz="1200" dirty="0">
              <a:solidFill>
                <a:schemeClr val="tx1">
                  <a:lumMod val="50000"/>
                  <a:lumOff val="50000"/>
                </a:schemeClr>
              </a:solidFill>
            </a:endParaRPr>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646331"/>
          </a:xfrm>
          <a:prstGeom prst="rect">
            <a:avLst/>
          </a:prstGeom>
          <a:noFill/>
        </p:spPr>
        <p:txBody>
          <a:bodyPr wrap="square" rtlCol="0">
            <a:spAutoFit/>
          </a:bodyPr>
          <a:lstStyle/>
          <a:p>
            <a:r>
              <a:rPr lang="en-US" sz="1200" dirty="0" smtClean="0">
                <a:solidFill>
                  <a:schemeClr val="tx1">
                    <a:lumMod val="50000"/>
                    <a:lumOff val="50000"/>
                  </a:schemeClr>
                </a:solidFill>
              </a:rPr>
              <a:t>Dr Gilbert King  from Milwaukee write New York for help </a:t>
            </a:r>
          </a:p>
          <a:p>
            <a:r>
              <a:rPr lang="en-US" sz="1200" dirty="0" smtClean="0">
                <a:solidFill>
                  <a:schemeClr val="tx1">
                    <a:lumMod val="50000"/>
                    <a:lumOff val="50000"/>
                  </a:schemeClr>
                </a:solidFill>
              </a:rPr>
              <a:t>October 23, 1940 </a:t>
            </a:r>
            <a:endParaRPr lang="en-US" sz="1200" dirty="0">
              <a:solidFill>
                <a:schemeClr val="tx1">
                  <a:lumMod val="50000"/>
                  <a:lumOff val="50000"/>
                </a:schemeClr>
              </a:solidFill>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461665"/>
          </a:xfrm>
          <a:prstGeom prst="rect">
            <a:avLst/>
          </a:prstGeom>
          <a:noFill/>
        </p:spPr>
        <p:txBody>
          <a:bodyPr wrap="square" rtlCol="0">
            <a:spAutoFit/>
          </a:bodyPr>
          <a:lstStyle/>
          <a:p>
            <a:r>
              <a:rPr lang="en-US" sz="1200" dirty="0" smtClean="0">
                <a:solidFill>
                  <a:schemeClr val="tx1">
                    <a:lumMod val="50000"/>
                    <a:lumOff val="50000"/>
                  </a:schemeClr>
                </a:solidFill>
              </a:rPr>
              <a:t>1940-41 Mr. Fran </a:t>
            </a:r>
            <a:r>
              <a:rPr lang="en-US" sz="1200" dirty="0" err="1" smtClean="0">
                <a:solidFill>
                  <a:schemeClr val="tx1">
                    <a:lumMod val="50000"/>
                    <a:lumOff val="50000"/>
                  </a:schemeClr>
                </a:solidFill>
              </a:rPr>
              <a:t>Nue</a:t>
            </a:r>
            <a:r>
              <a:rPr lang="en-US" sz="1200" dirty="0" smtClean="0">
                <a:solidFill>
                  <a:schemeClr val="tx1">
                    <a:lumMod val="50000"/>
                    <a:lumOff val="50000"/>
                  </a:schemeClr>
                </a:solidFill>
              </a:rPr>
              <a:t> wrote </a:t>
            </a:r>
          </a:p>
          <a:p>
            <a:r>
              <a:rPr lang="en-US" sz="1200" dirty="0" smtClean="0">
                <a:solidFill>
                  <a:schemeClr val="tx1">
                    <a:lumMod val="50000"/>
                    <a:lumOff val="50000"/>
                  </a:schemeClr>
                </a:solidFill>
              </a:rPr>
              <a:t>New York for help for a salesman</a:t>
            </a:r>
            <a:endParaRPr lang="en-US" sz="1200" dirty="0">
              <a:solidFill>
                <a:schemeClr val="tx1">
                  <a:lumMod val="50000"/>
                  <a:lumOff val="50000"/>
                </a:schemeClr>
              </a:solidFill>
            </a:endParaRPr>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461665"/>
          </a:xfrm>
          <a:prstGeom prst="rect">
            <a:avLst/>
          </a:prstGeom>
          <a:noFill/>
        </p:spPr>
        <p:txBody>
          <a:bodyPr wrap="square" rtlCol="0">
            <a:spAutoFit/>
          </a:bodyPr>
          <a:lstStyle/>
          <a:p>
            <a:r>
              <a:rPr lang="en-US" sz="1200" dirty="0" smtClean="0">
                <a:solidFill>
                  <a:schemeClr val="tx1">
                    <a:lumMod val="50000"/>
                    <a:lumOff val="50000"/>
                  </a:schemeClr>
                </a:solidFill>
              </a:rPr>
              <a:t>Sept 3 1941 Frank Tracy writes New York</a:t>
            </a:r>
            <a:endParaRPr lang="en-US" sz="1200" dirty="0">
              <a:solidFill>
                <a:schemeClr val="tx1">
                  <a:lumMod val="50000"/>
                  <a:lumOff val="50000"/>
                </a:schemeClr>
              </a:solidFill>
            </a:endParaRPr>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Wausau 1941</a:t>
            </a:r>
            <a:endParaRPr lang="en-US" sz="1200" dirty="0">
              <a:solidFill>
                <a:schemeClr val="tx1">
                  <a:lumMod val="50000"/>
                  <a:lumOff val="50000"/>
                </a:schemeClr>
              </a:solidFill>
            </a:endParaRPr>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Oshkosh 1943</a:t>
            </a:r>
            <a:endParaRPr lang="en-US" sz="1200" dirty="0">
              <a:solidFill>
                <a:schemeClr val="tx1">
                  <a:lumMod val="50000"/>
                  <a:lumOff val="50000"/>
                </a:schemeClr>
              </a:solidFill>
            </a:endParaRPr>
          </a:p>
        </p:txBody>
      </p:sp>
      <p:cxnSp>
        <p:nvCxnSpPr>
          <p:cNvPr id="51" name="Straight Connector 50"/>
          <p:cNvCxnSpPr/>
          <p:nvPr/>
        </p:nvCxnSpPr>
        <p:spPr>
          <a:xfrm>
            <a:off x="4495800" y="3276600"/>
            <a:ext cx="0" cy="685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46331"/>
          </a:xfrm>
          <a:prstGeom prst="rect">
            <a:avLst/>
          </a:prstGeom>
          <a:noFill/>
        </p:spPr>
        <p:txBody>
          <a:bodyPr wrap="square" rtlCol="0">
            <a:spAutoFit/>
          </a:bodyPr>
          <a:lstStyle/>
          <a:p>
            <a:r>
              <a:rPr lang="en-US" sz="1200" dirty="0" smtClean="0">
                <a:solidFill>
                  <a:schemeClr val="tx1">
                    <a:lumMod val="50000"/>
                    <a:lumOff val="50000"/>
                  </a:schemeClr>
                </a:solidFill>
              </a:rPr>
              <a:t>Sheboygan</a:t>
            </a:r>
          </a:p>
          <a:p>
            <a:r>
              <a:rPr lang="en-US" sz="1200" dirty="0" smtClean="0">
                <a:solidFill>
                  <a:schemeClr val="tx1">
                    <a:lumMod val="50000"/>
                    <a:lumOff val="50000"/>
                  </a:schemeClr>
                </a:solidFill>
              </a:rPr>
              <a:t>Chippewa Falls</a:t>
            </a:r>
          </a:p>
          <a:p>
            <a:r>
              <a:rPr lang="en-US" sz="1200" dirty="0" smtClean="0">
                <a:solidFill>
                  <a:schemeClr val="tx1">
                    <a:lumMod val="50000"/>
                    <a:lumOff val="50000"/>
                  </a:schemeClr>
                </a:solidFill>
              </a:rPr>
              <a:t>Munising MI</a:t>
            </a:r>
          </a:p>
        </p:txBody>
      </p:sp>
      <p:cxnSp>
        <p:nvCxnSpPr>
          <p:cNvPr id="59" name="Straight Connector 58"/>
          <p:cNvCxnSpPr/>
          <p:nvPr/>
        </p:nvCxnSpPr>
        <p:spPr>
          <a:xfrm>
            <a:off x="54864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43400" y="43434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67200" y="3962400"/>
            <a:ext cx="2286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67200" y="3962400"/>
            <a:ext cx="0" cy="4572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29200" y="4343400"/>
            <a:ext cx="2286000" cy="1077218"/>
          </a:xfrm>
          <a:prstGeom prst="rect">
            <a:avLst/>
          </a:prstGeom>
          <a:noFill/>
        </p:spPr>
        <p:txBody>
          <a:bodyPr wrap="square" rtlCol="0">
            <a:spAutoFit/>
          </a:bodyPr>
          <a:lstStyle/>
          <a:p>
            <a:r>
              <a:rPr lang="en-US" sz="1200" dirty="0" smtClean="0">
                <a:solidFill>
                  <a:schemeClr val="tx1">
                    <a:lumMod val="50000"/>
                    <a:lumOff val="50000"/>
                  </a:schemeClr>
                </a:solidFill>
              </a:rPr>
              <a:t>Eau Claire Group #2</a:t>
            </a:r>
          </a:p>
          <a:p>
            <a:r>
              <a:rPr lang="en-US" sz="1200" dirty="0" smtClean="0">
                <a:solidFill>
                  <a:schemeClr val="tx1">
                    <a:lumMod val="50000"/>
                    <a:lumOff val="50000"/>
                  </a:schemeClr>
                </a:solidFill>
              </a:rPr>
              <a:t>Marquette MI Manistique MI,</a:t>
            </a:r>
          </a:p>
          <a:p>
            <a:r>
              <a:rPr lang="en-US" sz="1200" dirty="0" smtClean="0">
                <a:solidFill>
                  <a:schemeClr val="tx1">
                    <a:lumMod val="50000"/>
                    <a:lumOff val="50000"/>
                  </a:schemeClr>
                </a:solidFill>
              </a:rPr>
              <a:t>Eagle River WI, Rhinelander  WI  Menominee WI </a:t>
            </a:r>
          </a:p>
          <a:p>
            <a:endParaRPr lang="en-US" sz="1600" dirty="0"/>
          </a:p>
        </p:txBody>
      </p:sp>
      <p:cxnSp>
        <p:nvCxnSpPr>
          <p:cNvPr id="77" name="Straight Connector 76"/>
          <p:cNvCxnSpPr/>
          <p:nvPr/>
        </p:nvCxnSpPr>
        <p:spPr>
          <a:xfrm>
            <a:off x="6019800" y="32766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5000" y="4953000"/>
            <a:ext cx="2209800" cy="1846659"/>
          </a:xfrm>
          <a:prstGeom prst="rect">
            <a:avLst/>
          </a:prstGeom>
          <a:noFill/>
        </p:spPr>
        <p:txBody>
          <a:bodyPr wrap="square" rtlCol="0">
            <a:spAutoFit/>
          </a:bodyPr>
          <a:lstStyle/>
          <a:p>
            <a:pPr lvl="1"/>
            <a:r>
              <a:rPr lang="en-US" sz="1200" dirty="0" smtClean="0">
                <a:solidFill>
                  <a:schemeClr val="tx1">
                    <a:lumMod val="50000"/>
                    <a:lumOff val="50000"/>
                  </a:schemeClr>
                </a:solidFill>
              </a:rPr>
              <a:t>Manitowoc , WI</a:t>
            </a:r>
          </a:p>
          <a:p>
            <a:pPr lvl="1"/>
            <a:r>
              <a:rPr lang="en-US" sz="1200" dirty="0" smtClean="0">
                <a:solidFill>
                  <a:schemeClr val="tx1">
                    <a:lumMod val="50000"/>
                    <a:lumOff val="50000"/>
                  </a:schemeClr>
                </a:solidFill>
              </a:rPr>
              <a:t>New London , WI</a:t>
            </a:r>
          </a:p>
          <a:p>
            <a:pPr lvl="1"/>
            <a:r>
              <a:rPr lang="en-US" sz="1200" dirty="0" smtClean="0">
                <a:solidFill>
                  <a:schemeClr val="tx1">
                    <a:lumMod val="50000"/>
                    <a:lumOff val="50000"/>
                  </a:schemeClr>
                </a:solidFill>
              </a:rPr>
              <a:t>Osseo, WI</a:t>
            </a:r>
          </a:p>
          <a:p>
            <a:pPr lvl="1"/>
            <a:r>
              <a:rPr lang="en-US" sz="1200" dirty="0" smtClean="0">
                <a:solidFill>
                  <a:schemeClr val="tx1">
                    <a:lumMod val="50000"/>
                    <a:lumOff val="50000"/>
                  </a:schemeClr>
                </a:solidFill>
              </a:rPr>
              <a:t>Rice Lake, WI</a:t>
            </a:r>
          </a:p>
          <a:p>
            <a:pPr lvl="1"/>
            <a:r>
              <a:rPr lang="en-US" sz="1200" dirty="0" smtClean="0">
                <a:solidFill>
                  <a:schemeClr val="tx1">
                    <a:lumMod val="50000"/>
                    <a:lumOff val="50000"/>
                  </a:schemeClr>
                </a:solidFill>
              </a:rPr>
              <a:t>Shawano, WI</a:t>
            </a:r>
          </a:p>
          <a:p>
            <a:pPr lvl="1"/>
            <a:r>
              <a:rPr lang="en-US" sz="1200" dirty="0" smtClean="0">
                <a:solidFill>
                  <a:schemeClr val="tx1">
                    <a:lumMod val="50000"/>
                    <a:lumOff val="50000"/>
                  </a:schemeClr>
                </a:solidFill>
              </a:rPr>
              <a:t>Superior, WI </a:t>
            </a:r>
          </a:p>
          <a:p>
            <a:pPr lvl="1"/>
            <a:r>
              <a:rPr lang="en-US" sz="1200" dirty="0" smtClean="0">
                <a:solidFill>
                  <a:schemeClr val="tx1">
                    <a:lumMod val="50000"/>
                    <a:lumOff val="50000"/>
                  </a:schemeClr>
                </a:solidFill>
              </a:rPr>
              <a:t>Menominee, MI  Sault Ste. Marie, MI</a:t>
            </a:r>
          </a:p>
          <a:p>
            <a:endParaRPr lang="en-US" dirty="0"/>
          </a:p>
        </p:txBody>
      </p:sp>
      <p:cxnSp>
        <p:nvCxnSpPr>
          <p:cNvPr id="61" name="Straight Connector 60"/>
          <p:cNvCxnSpPr/>
          <p:nvPr/>
        </p:nvCxnSpPr>
        <p:spPr>
          <a:xfrm>
            <a:off x="6553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553200" y="3429000"/>
            <a:ext cx="1828800" cy="1384995"/>
          </a:xfrm>
          <a:prstGeom prst="rect">
            <a:avLst/>
          </a:prstGeom>
          <a:noFill/>
        </p:spPr>
        <p:txBody>
          <a:bodyPr wrap="square" rtlCol="0">
            <a:spAutoFit/>
          </a:bodyPr>
          <a:lstStyle/>
          <a:p>
            <a:r>
              <a:rPr lang="en-US" sz="1400" dirty="0" smtClean="0"/>
              <a:t>Chassell, MI</a:t>
            </a:r>
          </a:p>
          <a:p>
            <a:r>
              <a:rPr lang="en-US" sz="1400" dirty="0" smtClean="0"/>
              <a:t>Ishpeming, MI</a:t>
            </a:r>
          </a:p>
          <a:p>
            <a:r>
              <a:rPr lang="en-US" sz="1400" dirty="0" smtClean="0"/>
              <a:t>Merrill, WI</a:t>
            </a:r>
          </a:p>
          <a:p>
            <a:r>
              <a:rPr lang="en-US" sz="1400" dirty="0" smtClean="0"/>
              <a:t>Stanley, WI</a:t>
            </a:r>
          </a:p>
          <a:p>
            <a:r>
              <a:rPr lang="en-US" sz="1400" dirty="0" err="1" smtClean="0"/>
              <a:t>Wisc</a:t>
            </a:r>
            <a:r>
              <a:rPr lang="en-US" sz="1400" dirty="0" smtClean="0"/>
              <a:t> Rapids</a:t>
            </a:r>
          </a:p>
          <a:p>
            <a:endParaRPr lang="en-US" sz="1400" dirty="0"/>
          </a:p>
        </p:txBody>
      </p:sp>
      <p:cxnSp>
        <p:nvCxnSpPr>
          <p:cNvPr id="62" name="Straight Connector 61"/>
          <p:cNvCxnSpPr/>
          <p:nvPr/>
        </p:nvCxnSpPr>
        <p:spPr>
          <a:xfrm>
            <a:off x="7086600" y="3200400"/>
            <a:ext cx="0" cy="304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29200" y="2064603"/>
            <a:ext cx="1524000" cy="830997"/>
          </a:xfrm>
          <a:prstGeom prst="rect">
            <a:avLst/>
          </a:prstGeom>
          <a:noFill/>
        </p:spPr>
        <p:txBody>
          <a:bodyPr wrap="square" rtlCol="0">
            <a:spAutoFit/>
          </a:bodyPr>
          <a:lstStyle/>
          <a:p>
            <a:pPr algn="ctr"/>
            <a:r>
              <a:rPr lang="en-US" sz="1600" b="1" dirty="0" smtClean="0">
                <a:solidFill>
                  <a:schemeClr val="bg1">
                    <a:lumMod val="50000"/>
                  </a:schemeClr>
                </a:solidFill>
              </a:rPr>
              <a:t>12 Traditions 1</a:t>
            </a:r>
            <a:r>
              <a:rPr lang="en-US" sz="1600" b="1" baseline="30000" dirty="0" smtClean="0">
                <a:solidFill>
                  <a:schemeClr val="bg1">
                    <a:lumMod val="50000"/>
                  </a:schemeClr>
                </a:solidFill>
              </a:rPr>
              <a:t>st</a:t>
            </a:r>
            <a:r>
              <a:rPr lang="en-US" sz="1600" b="1" dirty="0" smtClean="0">
                <a:solidFill>
                  <a:schemeClr val="bg1">
                    <a:lumMod val="50000"/>
                  </a:schemeClr>
                </a:solidFill>
              </a:rPr>
              <a:t> printed</a:t>
            </a:r>
          </a:p>
          <a:p>
            <a:endParaRPr lang="en-US" sz="1600" b="1" dirty="0">
              <a:solidFill>
                <a:schemeClr val="bg1">
                  <a:lumMod val="50000"/>
                </a:schemeClr>
              </a:solidFill>
            </a:endParaRPr>
          </a:p>
        </p:txBody>
      </p:sp>
      <p:cxnSp>
        <p:nvCxnSpPr>
          <p:cNvPr id="70" name="Straight Connector 69"/>
          <p:cNvCxnSpPr/>
          <p:nvPr/>
        </p:nvCxnSpPr>
        <p:spPr>
          <a:xfrm>
            <a:off x="5943600" y="2590800"/>
            <a:ext cx="0" cy="38820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53000" y="2286000"/>
            <a:ext cx="76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3962400" y="1447800"/>
            <a:ext cx="1524000" cy="830997"/>
          </a:xfrm>
          <a:prstGeom prst="rect">
            <a:avLst/>
          </a:prstGeom>
          <a:noFill/>
        </p:spPr>
        <p:txBody>
          <a:bodyPr wrap="square" rtlCol="0">
            <a:spAutoFit/>
          </a:bodyPr>
          <a:lstStyle/>
          <a:p>
            <a:r>
              <a:rPr lang="en-US" sz="1600" b="1" dirty="0" smtClean="0">
                <a:solidFill>
                  <a:schemeClr val="bg1">
                    <a:lumMod val="50000"/>
                  </a:schemeClr>
                </a:solidFill>
              </a:rPr>
              <a:t>AA Grapevine  is Published June 1944</a:t>
            </a:r>
            <a:endParaRPr lang="en-US" sz="16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0"/>
            <a:ext cx="1676400" cy="1077218"/>
          </a:xfrm>
          <a:prstGeom prst="rect">
            <a:avLst/>
          </a:prstGeom>
          <a:noFill/>
        </p:spPr>
        <p:txBody>
          <a:bodyPr wrap="square" rtlCol="0">
            <a:spAutoFit/>
          </a:bodyPr>
          <a:lstStyle/>
          <a:p>
            <a:r>
              <a:rPr lang="en-US" sz="1600" b="1" dirty="0" smtClean="0">
                <a:solidFill>
                  <a:schemeClr val="bg1">
                    <a:lumMod val="50000"/>
                  </a:schemeClr>
                </a:solidFill>
              </a:rPr>
              <a:t>Jack Alexander Article Saturday Evening Post</a:t>
            </a:r>
          </a:p>
          <a:p>
            <a:r>
              <a:rPr lang="en-US" sz="1600" b="1" dirty="0" smtClean="0">
                <a:solidFill>
                  <a:schemeClr val="bg1">
                    <a:lumMod val="50000"/>
                  </a:schemeClr>
                </a:solidFill>
              </a:rPr>
              <a:t>March 1941</a:t>
            </a:r>
            <a:endParaRPr lang="en-US" sz="1600" b="1" dirty="0">
              <a:solidFill>
                <a:schemeClr val="bg1">
                  <a:lumMod val="50000"/>
                </a:schemeClr>
              </a:solidFill>
            </a:endParaRPr>
          </a:p>
        </p:txBody>
      </p:sp>
      <p:cxnSp>
        <p:nvCxnSpPr>
          <p:cNvPr id="41" name="Straight Connector 40"/>
          <p:cNvCxnSpPr/>
          <p:nvPr/>
        </p:nvCxnSpPr>
        <p:spPr>
          <a:xfrm flipH="1">
            <a:off x="3581400" y="1219200"/>
            <a:ext cx="4572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646331"/>
          </a:xfrm>
          <a:prstGeom prst="rect">
            <a:avLst/>
          </a:prstGeom>
          <a:noFill/>
        </p:spPr>
        <p:txBody>
          <a:bodyPr wrap="square" rtlCol="0">
            <a:spAutoFit/>
          </a:bodyPr>
          <a:lstStyle/>
          <a:p>
            <a:pPr algn="ctr"/>
            <a:r>
              <a:rPr lang="en-US" sz="1200" dirty="0" smtClean="0">
                <a:solidFill>
                  <a:schemeClr val="tx1">
                    <a:lumMod val="50000"/>
                    <a:lumOff val="50000"/>
                  </a:schemeClr>
                </a:solidFill>
              </a:rPr>
              <a:t>Nov 20, 1939 </a:t>
            </a:r>
          </a:p>
          <a:p>
            <a:pPr algn="ctr"/>
            <a:r>
              <a:rPr lang="en-US" sz="1200" dirty="0" smtClean="0">
                <a:solidFill>
                  <a:schemeClr val="tx1">
                    <a:lumMod val="50000"/>
                    <a:lumOff val="50000"/>
                  </a:schemeClr>
                </a:solidFill>
              </a:rPr>
              <a:t>Harry Smith from Waunakee, WI, ask for help from N.Y.</a:t>
            </a:r>
            <a:endParaRPr lang="en-US" sz="1200" dirty="0">
              <a:solidFill>
                <a:schemeClr val="tx1">
                  <a:lumMod val="50000"/>
                  <a:lumOff val="50000"/>
                </a:schemeClr>
              </a:solidFill>
            </a:endParaRPr>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38200" y="4648200"/>
            <a:ext cx="1981200" cy="646331"/>
          </a:xfrm>
          <a:prstGeom prst="rect">
            <a:avLst/>
          </a:prstGeom>
          <a:noFill/>
        </p:spPr>
        <p:txBody>
          <a:bodyPr wrap="square" rtlCol="0">
            <a:spAutoFit/>
          </a:bodyPr>
          <a:lstStyle/>
          <a:p>
            <a:r>
              <a:rPr lang="en-US" sz="1200" dirty="0" smtClean="0">
                <a:solidFill>
                  <a:schemeClr val="tx1">
                    <a:lumMod val="50000"/>
                    <a:lumOff val="50000"/>
                  </a:schemeClr>
                </a:solidFill>
              </a:rPr>
              <a:t>Ed Krause from Eau Claire</a:t>
            </a:r>
          </a:p>
          <a:p>
            <a:r>
              <a:rPr lang="en-US" sz="1200" dirty="0" smtClean="0">
                <a:solidFill>
                  <a:schemeClr val="tx1">
                    <a:lumMod val="50000"/>
                    <a:lumOff val="50000"/>
                  </a:schemeClr>
                </a:solidFill>
              </a:rPr>
              <a:t>writes NY for help  on </a:t>
            </a:r>
          </a:p>
          <a:p>
            <a:r>
              <a:rPr lang="en-US" sz="1200" dirty="0" smtClean="0">
                <a:solidFill>
                  <a:schemeClr val="tx1">
                    <a:lumMod val="50000"/>
                    <a:lumOff val="50000"/>
                  </a:schemeClr>
                </a:solidFill>
              </a:rPr>
              <a:t>February 22 1940</a:t>
            </a:r>
            <a:endParaRPr lang="en-US" sz="1200" dirty="0">
              <a:solidFill>
                <a:schemeClr val="tx1">
                  <a:lumMod val="50000"/>
                  <a:lumOff val="50000"/>
                </a:schemeClr>
              </a:solidFill>
            </a:endParaRPr>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646331"/>
          </a:xfrm>
          <a:prstGeom prst="rect">
            <a:avLst/>
          </a:prstGeom>
          <a:noFill/>
        </p:spPr>
        <p:txBody>
          <a:bodyPr wrap="square" rtlCol="0">
            <a:spAutoFit/>
          </a:bodyPr>
          <a:lstStyle/>
          <a:p>
            <a:r>
              <a:rPr lang="en-US" sz="1200" dirty="0" smtClean="0">
                <a:solidFill>
                  <a:schemeClr val="tx1">
                    <a:lumMod val="50000"/>
                    <a:lumOff val="50000"/>
                  </a:schemeClr>
                </a:solidFill>
              </a:rPr>
              <a:t>Dr Gilbert King  from Milwaukee write New York for help </a:t>
            </a:r>
          </a:p>
          <a:p>
            <a:r>
              <a:rPr lang="en-US" sz="1200" dirty="0" smtClean="0">
                <a:solidFill>
                  <a:schemeClr val="tx1">
                    <a:lumMod val="50000"/>
                    <a:lumOff val="50000"/>
                  </a:schemeClr>
                </a:solidFill>
              </a:rPr>
              <a:t>October 23, 1940 </a:t>
            </a:r>
            <a:endParaRPr lang="en-US" sz="1200" dirty="0">
              <a:solidFill>
                <a:schemeClr val="tx1">
                  <a:lumMod val="50000"/>
                  <a:lumOff val="50000"/>
                </a:schemeClr>
              </a:solidFill>
            </a:endParaRPr>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461665"/>
          </a:xfrm>
          <a:prstGeom prst="rect">
            <a:avLst/>
          </a:prstGeom>
          <a:noFill/>
        </p:spPr>
        <p:txBody>
          <a:bodyPr wrap="square" rtlCol="0">
            <a:spAutoFit/>
          </a:bodyPr>
          <a:lstStyle/>
          <a:p>
            <a:r>
              <a:rPr lang="en-US" sz="1200" dirty="0" smtClean="0">
                <a:solidFill>
                  <a:schemeClr val="tx1">
                    <a:lumMod val="50000"/>
                    <a:lumOff val="50000"/>
                  </a:schemeClr>
                </a:solidFill>
              </a:rPr>
              <a:t>1940-41 Mr. Fran </a:t>
            </a:r>
            <a:r>
              <a:rPr lang="en-US" sz="1200" dirty="0" err="1" smtClean="0">
                <a:solidFill>
                  <a:schemeClr val="tx1">
                    <a:lumMod val="50000"/>
                    <a:lumOff val="50000"/>
                  </a:schemeClr>
                </a:solidFill>
              </a:rPr>
              <a:t>Nue</a:t>
            </a:r>
            <a:r>
              <a:rPr lang="en-US" sz="1200" dirty="0" smtClean="0">
                <a:solidFill>
                  <a:schemeClr val="tx1">
                    <a:lumMod val="50000"/>
                    <a:lumOff val="50000"/>
                  </a:schemeClr>
                </a:solidFill>
              </a:rPr>
              <a:t> wrote </a:t>
            </a:r>
          </a:p>
          <a:p>
            <a:r>
              <a:rPr lang="en-US" sz="1200" dirty="0" smtClean="0">
                <a:solidFill>
                  <a:schemeClr val="tx1">
                    <a:lumMod val="50000"/>
                    <a:lumOff val="50000"/>
                  </a:schemeClr>
                </a:solidFill>
              </a:rPr>
              <a:t>New York for help for a salesman</a:t>
            </a:r>
            <a:endParaRPr lang="en-US" sz="1200" dirty="0">
              <a:solidFill>
                <a:schemeClr val="tx1">
                  <a:lumMod val="50000"/>
                  <a:lumOff val="50000"/>
                </a:schemeClr>
              </a:solidFill>
            </a:endParaRPr>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461665"/>
          </a:xfrm>
          <a:prstGeom prst="rect">
            <a:avLst/>
          </a:prstGeom>
          <a:noFill/>
        </p:spPr>
        <p:txBody>
          <a:bodyPr wrap="square" rtlCol="0">
            <a:spAutoFit/>
          </a:bodyPr>
          <a:lstStyle/>
          <a:p>
            <a:r>
              <a:rPr lang="en-US" sz="1200" dirty="0" smtClean="0">
                <a:solidFill>
                  <a:schemeClr val="tx1">
                    <a:lumMod val="50000"/>
                    <a:lumOff val="50000"/>
                  </a:schemeClr>
                </a:solidFill>
              </a:rPr>
              <a:t>Sept 3 1941 Frank Tracy writes New York</a:t>
            </a:r>
            <a:endParaRPr lang="en-US" sz="1200" dirty="0">
              <a:solidFill>
                <a:schemeClr val="tx1">
                  <a:lumMod val="50000"/>
                  <a:lumOff val="50000"/>
                </a:schemeClr>
              </a:solidFill>
            </a:endParaRPr>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2209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Wausau 1941</a:t>
            </a:r>
            <a:endParaRPr lang="en-US" sz="1200" dirty="0">
              <a:solidFill>
                <a:schemeClr val="tx1">
                  <a:lumMod val="50000"/>
                  <a:lumOff val="50000"/>
                </a:schemeClr>
              </a:solidFill>
            </a:endParaRPr>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Oshkosh 1943</a:t>
            </a:r>
            <a:endParaRPr lang="en-US" sz="1200" dirty="0">
              <a:solidFill>
                <a:schemeClr val="tx1">
                  <a:lumMod val="50000"/>
                  <a:lumOff val="50000"/>
                </a:schemeClr>
              </a:solidFill>
            </a:endParaRPr>
          </a:p>
        </p:txBody>
      </p:sp>
      <p:cxnSp>
        <p:nvCxnSpPr>
          <p:cNvPr id="51" name="Straight Connector 50"/>
          <p:cNvCxnSpPr/>
          <p:nvPr/>
        </p:nvCxnSpPr>
        <p:spPr>
          <a:xfrm>
            <a:off x="4495800" y="3276600"/>
            <a:ext cx="0" cy="685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46331"/>
          </a:xfrm>
          <a:prstGeom prst="rect">
            <a:avLst/>
          </a:prstGeom>
          <a:noFill/>
        </p:spPr>
        <p:txBody>
          <a:bodyPr wrap="square" rtlCol="0">
            <a:spAutoFit/>
          </a:bodyPr>
          <a:lstStyle/>
          <a:p>
            <a:r>
              <a:rPr lang="en-US" sz="1200" dirty="0" smtClean="0">
                <a:solidFill>
                  <a:schemeClr val="tx1">
                    <a:lumMod val="50000"/>
                    <a:lumOff val="50000"/>
                  </a:schemeClr>
                </a:solidFill>
              </a:rPr>
              <a:t>Sheboygan</a:t>
            </a:r>
          </a:p>
          <a:p>
            <a:r>
              <a:rPr lang="en-US" sz="1200" dirty="0" smtClean="0">
                <a:solidFill>
                  <a:schemeClr val="tx1">
                    <a:lumMod val="50000"/>
                    <a:lumOff val="50000"/>
                  </a:schemeClr>
                </a:solidFill>
              </a:rPr>
              <a:t>Chippewa Falls</a:t>
            </a:r>
          </a:p>
          <a:p>
            <a:r>
              <a:rPr lang="en-US" sz="1200" dirty="0" smtClean="0">
                <a:solidFill>
                  <a:schemeClr val="tx1">
                    <a:lumMod val="50000"/>
                    <a:lumOff val="50000"/>
                  </a:schemeClr>
                </a:solidFill>
              </a:rPr>
              <a:t>Munising MI</a:t>
            </a:r>
          </a:p>
        </p:txBody>
      </p:sp>
      <p:cxnSp>
        <p:nvCxnSpPr>
          <p:cNvPr id="59" name="Straight Connector 58"/>
          <p:cNvCxnSpPr/>
          <p:nvPr/>
        </p:nvCxnSpPr>
        <p:spPr>
          <a:xfrm>
            <a:off x="54864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43400" y="4343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67200" y="3962400"/>
            <a:ext cx="2286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67200" y="3962400"/>
            <a:ext cx="0" cy="4572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29200" y="4343400"/>
            <a:ext cx="2286000" cy="1077218"/>
          </a:xfrm>
          <a:prstGeom prst="rect">
            <a:avLst/>
          </a:prstGeom>
          <a:noFill/>
        </p:spPr>
        <p:txBody>
          <a:bodyPr wrap="square" rtlCol="0">
            <a:spAutoFit/>
          </a:bodyPr>
          <a:lstStyle/>
          <a:p>
            <a:r>
              <a:rPr lang="en-US" sz="1200" dirty="0" smtClean="0">
                <a:solidFill>
                  <a:schemeClr val="tx1">
                    <a:lumMod val="50000"/>
                    <a:lumOff val="50000"/>
                  </a:schemeClr>
                </a:solidFill>
              </a:rPr>
              <a:t>Eau Claire Group #2</a:t>
            </a:r>
          </a:p>
          <a:p>
            <a:r>
              <a:rPr lang="en-US" sz="1200" dirty="0" smtClean="0">
                <a:solidFill>
                  <a:schemeClr val="tx1">
                    <a:lumMod val="50000"/>
                    <a:lumOff val="50000"/>
                  </a:schemeClr>
                </a:solidFill>
              </a:rPr>
              <a:t>Marquette MI Manistique MI,</a:t>
            </a:r>
          </a:p>
          <a:p>
            <a:r>
              <a:rPr lang="en-US" sz="1200" dirty="0" smtClean="0">
                <a:solidFill>
                  <a:schemeClr val="tx1">
                    <a:lumMod val="50000"/>
                    <a:lumOff val="50000"/>
                  </a:schemeClr>
                </a:solidFill>
              </a:rPr>
              <a:t>Eagle River WI, Rhinelander  WI  Menominee WI </a:t>
            </a:r>
          </a:p>
          <a:p>
            <a:endParaRPr lang="en-US" sz="1600" dirty="0"/>
          </a:p>
        </p:txBody>
      </p:sp>
      <p:cxnSp>
        <p:nvCxnSpPr>
          <p:cNvPr id="77" name="Straight Connector 76"/>
          <p:cNvCxnSpPr/>
          <p:nvPr/>
        </p:nvCxnSpPr>
        <p:spPr>
          <a:xfrm>
            <a:off x="6019800" y="32766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5000" y="4953000"/>
            <a:ext cx="2209800" cy="1846659"/>
          </a:xfrm>
          <a:prstGeom prst="rect">
            <a:avLst/>
          </a:prstGeom>
          <a:noFill/>
        </p:spPr>
        <p:txBody>
          <a:bodyPr wrap="square" rtlCol="0">
            <a:spAutoFit/>
          </a:bodyPr>
          <a:lstStyle/>
          <a:p>
            <a:pPr lvl="1"/>
            <a:r>
              <a:rPr lang="en-US" sz="1200" dirty="0" smtClean="0">
                <a:solidFill>
                  <a:schemeClr val="tx1">
                    <a:lumMod val="50000"/>
                    <a:lumOff val="50000"/>
                  </a:schemeClr>
                </a:solidFill>
              </a:rPr>
              <a:t>Manitowoc , WI</a:t>
            </a:r>
          </a:p>
          <a:p>
            <a:pPr lvl="1"/>
            <a:r>
              <a:rPr lang="en-US" sz="1200" dirty="0" smtClean="0">
                <a:solidFill>
                  <a:schemeClr val="tx1">
                    <a:lumMod val="50000"/>
                    <a:lumOff val="50000"/>
                  </a:schemeClr>
                </a:solidFill>
              </a:rPr>
              <a:t>New London , WI</a:t>
            </a:r>
          </a:p>
          <a:p>
            <a:pPr lvl="1"/>
            <a:r>
              <a:rPr lang="en-US" sz="1200" dirty="0" smtClean="0">
                <a:solidFill>
                  <a:schemeClr val="tx1">
                    <a:lumMod val="50000"/>
                    <a:lumOff val="50000"/>
                  </a:schemeClr>
                </a:solidFill>
              </a:rPr>
              <a:t>Osseo, WI</a:t>
            </a:r>
          </a:p>
          <a:p>
            <a:pPr lvl="1"/>
            <a:r>
              <a:rPr lang="en-US" sz="1200" dirty="0" smtClean="0">
                <a:solidFill>
                  <a:schemeClr val="tx1">
                    <a:lumMod val="50000"/>
                    <a:lumOff val="50000"/>
                  </a:schemeClr>
                </a:solidFill>
              </a:rPr>
              <a:t>Rice Lake, WI</a:t>
            </a:r>
          </a:p>
          <a:p>
            <a:pPr lvl="1"/>
            <a:r>
              <a:rPr lang="en-US" sz="1200" dirty="0" smtClean="0">
                <a:solidFill>
                  <a:schemeClr val="tx1">
                    <a:lumMod val="50000"/>
                    <a:lumOff val="50000"/>
                  </a:schemeClr>
                </a:solidFill>
              </a:rPr>
              <a:t>Shawano, WI</a:t>
            </a:r>
          </a:p>
          <a:p>
            <a:pPr lvl="1"/>
            <a:r>
              <a:rPr lang="en-US" sz="1200" dirty="0" smtClean="0">
                <a:solidFill>
                  <a:schemeClr val="tx1">
                    <a:lumMod val="50000"/>
                    <a:lumOff val="50000"/>
                  </a:schemeClr>
                </a:solidFill>
              </a:rPr>
              <a:t>Superior, WI </a:t>
            </a:r>
          </a:p>
          <a:p>
            <a:pPr lvl="1"/>
            <a:r>
              <a:rPr lang="en-US" sz="1200" dirty="0" smtClean="0">
                <a:solidFill>
                  <a:schemeClr val="tx1">
                    <a:lumMod val="50000"/>
                    <a:lumOff val="50000"/>
                  </a:schemeClr>
                </a:solidFill>
              </a:rPr>
              <a:t>Menominee, MI  Sault Ste. Marie, MI</a:t>
            </a:r>
          </a:p>
          <a:p>
            <a:endParaRPr lang="en-US" dirty="0"/>
          </a:p>
        </p:txBody>
      </p:sp>
      <p:cxnSp>
        <p:nvCxnSpPr>
          <p:cNvPr id="61" name="Straight Connector 60"/>
          <p:cNvCxnSpPr/>
          <p:nvPr/>
        </p:nvCxnSpPr>
        <p:spPr>
          <a:xfrm>
            <a:off x="64770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77000" y="3429000"/>
            <a:ext cx="1828800" cy="1231106"/>
          </a:xfrm>
          <a:prstGeom prst="rect">
            <a:avLst/>
          </a:prstGeom>
          <a:noFill/>
        </p:spPr>
        <p:txBody>
          <a:bodyPr wrap="square" rtlCol="0">
            <a:spAutoFit/>
          </a:bodyPr>
          <a:lstStyle/>
          <a:p>
            <a:r>
              <a:rPr lang="en-US" sz="1200" dirty="0" smtClean="0">
                <a:solidFill>
                  <a:schemeClr val="tx1">
                    <a:lumMod val="50000"/>
                    <a:lumOff val="50000"/>
                  </a:schemeClr>
                </a:solidFill>
              </a:rPr>
              <a:t>Chassell, MI</a:t>
            </a:r>
          </a:p>
          <a:p>
            <a:r>
              <a:rPr lang="en-US" sz="1200" dirty="0" smtClean="0">
                <a:solidFill>
                  <a:schemeClr val="tx1">
                    <a:lumMod val="50000"/>
                    <a:lumOff val="50000"/>
                  </a:schemeClr>
                </a:solidFill>
              </a:rPr>
              <a:t>Ishpeming, MI</a:t>
            </a:r>
          </a:p>
          <a:p>
            <a:r>
              <a:rPr lang="en-US" sz="1200" dirty="0" smtClean="0">
                <a:solidFill>
                  <a:schemeClr val="tx1">
                    <a:lumMod val="50000"/>
                    <a:lumOff val="50000"/>
                  </a:schemeClr>
                </a:solidFill>
              </a:rPr>
              <a:t>Merrill, WI</a:t>
            </a:r>
          </a:p>
          <a:p>
            <a:r>
              <a:rPr lang="en-US" sz="1200" dirty="0" smtClean="0">
                <a:solidFill>
                  <a:schemeClr val="tx1">
                    <a:lumMod val="50000"/>
                    <a:lumOff val="50000"/>
                  </a:schemeClr>
                </a:solidFill>
              </a:rPr>
              <a:t>Stanley, WI</a:t>
            </a:r>
          </a:p>
          <a:p>
            <a:r>
              <a:rPr lang="en-US" sz="1200" dirty="0" err="1" smtClean="0">
                <a:solidFill>
                  <a:schemeClr val="tx1">
                    <a:lumMod val="50000"/>
                    <a:lumOff val="50000"/>
                  </a:schemeClr>
                </a:solidFill>
              </a:rPr>
              <a:t>Wisc</a:t>
            </a:r>
            <a:r>
              <a:rPr lang="en-US" sz="1200" dirty="0" smtClean="0">
                <a:solidFill>
                  <a:schemeClr val="tx1">
                    <a:lumMod val="50000"/>
                    <a:lumOff val="50000"/>
                  </a:schemeClr>
                </a:solidFill>
              </a:rPr>
              <a:t> Rapids, WI</a:t>
            </a:r>
          </a:p>
          <a:p>
            <a:endParaRPr lang="en-US" sz="1400" dirty="0"/>
          </a:p>
        </p:txBody>
      </p:sp>
      <p:cxnSp>
        <p:nvCxnSpPr>
          <p:cNvPr id="62" name="Straight Connector 61"/>
          <p:cNvCxnSpPr/>
          <p:nvPr/>
        </p:nvCxnSpPr>
        <p:spPr>
          <a:xfrm>
            <a:off x="7086600" y="3200400"/>
            <a:ext cx="0" cy="304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553200" y="44196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315200" y="5486400"/>
            <a:ext cx="1828800" cy="523220"/>
          </a:xfrm>
          <a:prstGeom prst="rect">
            <a:avLst/>
          </a:prstGeom>
          <a:noFill/>
        </p:spPr>
        <p:txBody>
          <a:bodyPr wrap="square" rtlCol="0">
            <a:spAutoFit/>
          </a:bodyPr>
          <a:lstStyle/>
          <a:p>
            <a:r>
              <a:rPr lang="en-US" sz="1400" dirty="0" smtClean="0"/>
              <a:t>Hancock MI</a:t>
            </a:r>
          </a:p>
          <a:p>
            <a:r>
              <a:rPr lang="en-US" sz="1400" dirty="0" smtClean="0"/>
              <a:t>Sturgeon Bay WI</a:t>
            </a:r>
            <a:endParaRPr lang="en-US" sz="1400" dirty="0"/>
          </a:p>
        </p:txBody>
      </p:sp>
      <p:cxnSp>
        <p:nvCxnSpPr>
          <p:cNvPr id="71" name="Straight Connector 70"/>
          <p:cNvCxnSpPr/>
          <p:nvPr/>
        </p:nvCxnSpPr>
        <p:spPr>
          <a:xfrm>
            <a:off x="7696200" y="3200400"/>
            <a:ext cx="0" cy="2362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315200" y="60198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48400" y="49530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248400" y="64770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096000" y="2590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29200" y="2064603"/>
            <a:ext cx="1524000" cy="830997"/>
          </a:xfrm>
          <a:prstGeom prst="rect">
            <a:avLst/>
          </a:prstGeom>
          <a:noFill/>
        </p:spPr>
        <p:txBody>
          <a:bodyPr wrap="square" rtlCol="0">
            <a:spAutoFit/>
          </a:bodyPr>
          <a:lstStyle/>
          <a:p>
            <a:pPr algn="ctr"/>
            <a:r>
              <a:rPr lang="en-US" sz="1600" b="1" dirty="0" smtClean="0">
                <a:solidFill>
                  <a:schemeClr val="bg1">
                    <a:lumMod val="50000"/>
                  </a:schemeClr>
                </a:solidFill>
              </a:rPr>
              <a:t>12 Traditions 1</a:t>
            </a:r>
            <a:r>
              <a:rPr lang="en-US" sz="1600" b="1" baseline="30000" dirty="0" smtClean="0">
                <a:solidFill>
                  <a:schemeClr val="bg1">
                    <a:lumMod val="50000"/>
                  </a:schemeClr>
                </a:solidFill>
              </a:rPr>
              <a:t>st</a:t>
            </a:r>
            <a:r>
              <a:rPr lang="en-US" sz="1600" b="1" dirty="0" smtClean="0">
                <a:solidFill>
                  <a:schemeClr val="bg1">
                    <a:lumMod val="50000"/>
                  </a:schemeClr>
                </a:solidFill>
              </a:rPr>
              <a:t> printed</a:t>
            </a:r>
          </a:p>
          <a:p>
            <a:endParaRPr lang="en-US" sz="1600"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solidFill>
                  <a:schemeClr val="bg1">
                    <a:lumMod val="50000"/>
                  </a:schemeClr>
                </a:solidFill>
              </a:rPr>
              <a:t>Bill &amp; Bob Meet May 1935</a:t>
            </a:r>
            <a:endParaRPr lang="en-US" sz="1600" b="1" dirty="0">
              <a:solidFill>
                <a:schemeClr val="bg1">
                  <a:lumMod val="50000"/>
                </a:schemeClr>
              </a:solidFill>
            </a:endParaRPr>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solidFill>
                  <a:schemeClr val="bg1">
                    <a:lumMod val="50000"/>
                  </a:schemeClr>
                </a:solidFill>
              </a:rPr>
              <a:t>Alcoholic Foundation       is formed August 1938</a:t>
            </a:r>
            <a:endParaRPr lang="en-US" sz="1600" b="1" dirty="0">
              <a:solidFill>
                <a:schemeClr val="bg1">
                  <a:lumMod val="50000"/>
                </a:schemeClr>
              </a:solidFill>
            </a:endParaRPr>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solidFill>
                  <a:schemeClr val="bg1">
                    <a:lumMod val="50000"/>
                  </a:schemeClr>
                </a:solidFill>
              </a:rPr>
              <a:t>Big Book is published</a:t>
            </a:r>
          </a:p>
          <a:p>
            <a:r>
              <a:rPr lang="en-US" sz="1600" b="1" dirty="0" smtClean="0">
                <a:solidFill>
                  <a:schemeClr val="bg1">
                    <a:lumMod val="50000"/>
                  </a:schemeClr>
                </a:solidFill>
              </a:rPr>
              <a:t>April 1939</a:t>
            </a:r>
            <a:endParaRPr lang="en-US" sz="1600" b="1" dirty="0">
              <a:solidFill>
                <a:schemeClr val="bg1">
                  <a:lumMod val="50000"/>
                </a:schemeClr>
              </a:solidFill>
            </a:endParaRPr>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solidFill>
                  <a:schemeClr val="bg1">
                    <a:lumMod val="50000"/>
                  </a:schemeClr>
                </a:solidFill>
              </a:rPr>
              <a:t>Bill starts pushing for a Conference</a:t>
            </a:r>
          </a:p>
          <a:p>
            <a:r>
              <a:rPr lang="en-US" sz="1600" b="1" dirty="0" smtClean="0">
                <a:solidFill>
                  <a:schemeClr val="bg1">
                    <a:lumMod val="50000"/>
                  </a:schemeClr>
                </a:solidFill>
              </a:rPr>
              <a:t>April 1947</a:t>
            </a:r>
            <a:endParaRPr lang="en-US" sz="1600" b="1" dirty="0">
              <a:solidFill>
                <a:schemeClr val="bg1">
                  <a:lumMod val="50000"/>
                </a:schemeClr>
              </a:solidFill>
            </a:endParaRPr>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0" idx="2"/>
          </p:cNvCxnSpPr>
          <p:nvPr/>
        </p:nvCxnSpPr>
        <p:spPr>
          <a:xfrm>
            <a:off x="4800600" y="2080230"/>
            <a:ext cx="152400" cy="89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solidFill>
                  <a:schemeClr val="bg1">
                    <a:lumMod val="50000"/>
                  </a:schemeClr>
                </a:solidFill>
              </a:rPr>
              <a:t>Rockefeller Dinner           Feb 1940</a:t>
            </a:r>
            <a:endParaRPr lang="en-US" sz="1600" b="1" dirty="0">
              <a:solidFill>
                <a:schemeClr val="bg1">
                  <a:lumMod val="50000"/>
                </a:schemeClr>
              </a:solidFill>
            </a:endParaRPr>
          </a:p>
        </p:txBody>
      </p:sp>
      <p:sp>
        <p:nvSpPr>
          <p:cNvPr id="30" name="TextBox 29"/>
          <p:cNvSpPr txBox="1"/>
          <p:nvPr/>
        </p:nvSpPr>
        <p:spPr>
          <a:xfrm>
            <a:off x="4038600" y="1295400"/>
            <a:ext cx="1524000" cy="784830"/>
          </a:xfrm>
          <a:prstGeom prst="rect">
            <a:avLst/>
          </a:prstGeom>
          <a:noFill/>
        </p:spPr>
        <p:txBody>
          <a:bodyPr wrap="square" rtlCol="0">
            <a:spAutoFit/>
          </a:bodyPr>
          <a:lstStyle/>
          <a:p>
            <a:r>
              <a:rPr lang="en-US" sz="1500" b="1" dirty="0" smtClean="0">
                <a:solidFill>
                  <a:schemeClr val="bg1">
                    <a:lumMod val="50000"/>
                  </a:schemeClr>
                </a:solidFill>
              </a:rPr>
              <a:t>AA Grapevine  is Published June 1944</a:t>
            </a:r>
            <a:endParaRPr lang="en-US" sz="1500" b="1" dirty="0">
              <a:solidFill>
                <a:schemeClr val="bg1">
                  <a:lumMod val="50000"/>
                </a:schemeClr>
              </a:solidFill>
            </a:endParaRPr>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solidFill>
                  <a:schemeClr val="bg1">
                    <a:lumMod val="50000"/>
                  </a:schemeClr>
                </a:solidFill>
              </a:rPr>
              <a:t>1</a:t>
            </a:r>
            <a:r>
              <a:rPr lang="en-US" sz="1600" b="1" baseline="30000" dirty="0" smtClean="0">
                <a:solidFill>
                  <a:schemeClr val="bg1">
                    <a:lumMod val="50000"/>
                  </a:schemeClr>
                </a:solidFill>
              </a:rPr>
              <a:t>st</a:t>
            </a:r>
            <a:r>
              <a:rPr lang="en-US" sz="1600" b="1" dirty="0" smtClean="0">
                <a:solidFill>
                  <a:schemeClr val="bg1">
                    <a:lumMod val="50000"/>
                  </a:schemeClr>
                </a:solidFill>
              </a:rPr>
              <a:t> General Service Conference April 1951</a:t>
            </a:r>
            <a:endParaRPr lang="en-US" sz="1600" b="1" dirty="0">
              <a:solidFill>
                <a:schemeClr val="bg1">
                  <a:lumMod val="50000"/>
                </a:schemeClr>
              </a:solidFill>
            </a:endParaRPr>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solidFill>
                  <a:schemeClr val="bg1">
                    <a:lumMod val="50000"/>
                  </a:schemeClr>
                </a:solidFill>
              </a:rPr>
              <a:t>12 Traditions adopted – 1</a:t>
            </a:r>
            <a:r>
              <a:rPr lang="en-US" sz="1600" b="1" baseline="30000" dirty="0" smtClean="0">
                <a:solidFill>
                  <a:schemeClr val="bg1">
                    <a:lumMod val="50000"/>
                  </a:schemeClr>
                </a:solidFill>
              </a:rPr>
              <a:t>st</a:t>
            </a:r>
            <a:r>
              <a:rPr lang="en-US" sz="1600" b="1" dirty="0" smtClean="0">
                <a:solidFill>
                  <a:schemeClr val="bg1">
                    <a:lumMod val="50000"/>
                  </a:schemeClr>
                </a:solidFill>
              </a:rPr>
              <a:t> International Convention  July 1950</a:t>
            </a:r>
            <a:endParaRPr lang="en-US" sz="1600" b="1" dirty="0">
              <a:solidFill>
                <a:schemeClr val="bg1">
                  <a:lumMod val="50000"/>
                </a:schemeClr>
              </a:solidFill>
            </a:endParaRPr>
          </a:p>
        </p:txBody>
      </p:sp>
      <p:sp>
        <p:nvSpPr>
          <p:cNvPr id="35" name="TextBox 34"/>
          <p:cNvSpPr txBox="1"/>
          <p:nvPr/>
        </p:nvSpPr>
        <p:spPr>
          <a:xfrm>
            <a:off x="3810000" y="76200"/>
            <a:ext cx="1676400" cy="1015663"/>
          </a:xfrm>
          <a:prstGeom prst="rect">
            <a:avLst/>
          </a:prstGeom>
          <a:noFill/>
        </p:spPr>
        <p:txBody>
          <a:bodyPr wrap="square" rtlCol="0">
            <a:spAutoFit/>
          </a:bodyPr>
          <a:lstStyle/>
          <a:p>
            <a:r>
              <a:rPr lang="en-US" sz="1500" b="1" dirty="0" smtClean="0">
                <a:solidFill>
                  <a:schemeClr val="bg1">
                    <a:lumMod val="50000"/>
                  </a:schemeClr>
                </a:solidFill>
              </a:rPr>
              <a:t>Jack Alexander Article Saturday Evening Post</a:t>
            </a:r>
          </a:p>
          <a:p>
            <a:r>
              <a:rPr lang="en-US" sz="1500" b="1" dirty="0" smtClean="0">
                <a:solidFill>
                  <a:schemeClr val="bg1">
                    <a:lumMod val="50000"/>
                  </a:schemeClr>
                </a:solidFill>
              </a:rPr>
              <a:t>March 1941</a:t>
            </a:r>
            <a:endParaRPr lang="en-US" sz="1500" b="1" dirty="0">
              <a:solidFill>
                <a:schemeClr val="bg1">
                  <a:lumMod val="50000"/>
                </a:schemeClr>
              </a:solidFill>
            </a:endParaRPr>
          </a:p>
        </p:txBody>
      </p:sp>
      <p:cxnSp>
        <p:nvCxnSpPr>
          <p:cNvPr id="41" name="Straight Connector 40"/>
          <p:cNvCxnSpPr/>
          <p:nvPr/>
        </p:nvCxnSpPr>
        <p:spPr>
          <a:xfrm flipH="1">
            <a:off x="3581400" y="1066800"/>
            <a:ext cx="533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646331"/>
          </a:xfrm>
          <a:prstGeom prst="rect">
            <a:avLst/>
          </a:prstGeom>
          <a:noFill/>
        </p:spPr>
        <p:txBody>
          <a:bodyPr wrap="square" rtlCol="0">
            <a:spAutoFit/>
          </a:bodyPr>
          <a:lstStyle/>
          <a:p>
            <a:pPr algn="ctr"/>
            <a:r>
              <a:rPr lang="en-US" sz="1200" dirty="0" smtClean="0"/>
              <a:t>Nov 20, 1939 </a:t>
            </a:r>
          </a:p>
          <a:p>
            <a:pPr algn="ctr"/>
            <a:r>
              <a:rPr lang="en-US" sz="1200" dirty="0" smtClean="0"/>
              <a:t>Harry Smith from Waunakee, WI, ask for help from N.Y.</a:t>
            </a:r>
            <a:endParaRPr lang="en-US" sz="1200" dirty="0"/>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38200" y="4648200"/>
            <a:ext cx="1981200" cy="646331"/>
          </a:xfrm>
          <a:prstGeom prst="rect">
            <a:avLst/>
          </a:prstGeom>
          <a:noFill/>
        </p:spPr>
        <p:txBody>
          <a:bodyPr wrap="square" rtlCol="0">
            <a:spAutoFit/>
          </a:bodyPr>
          <a:lstStyle/>
          <a:p>
            <a:r>
              <a:rPr lang="en-US" sz="1200" dirty="0" smtClean="0"/>
              <a:t>Ed Krause from Eau Claire</a:t>
            </a:r>
          </a:p>
          <a:p>
            <a:r>
              <a:rPr lang="en-US" sz="1200" dirty="0" smtClean="0"/>
              <a:t>writes NY for help  on </a:t>
            </a:r>
          </a:p>
          <a:p>
            <a:r>
              <a:rPr lang="en-US" sz="1200" dirty="0" smtClean="0"/>
              <a:t>February 22 1940</a:t>
            </a:r>
            <a:endParaRPr lang="en-US" sz="1200" dirty="0"/>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646331"/>
          </a:xfrm>
          <a:prstGeom prst="rect">
            <a:avLst/>
          </a:prstGeom>
          <a:noFill/>
        </p:spPr>
        <p:txBody>
          <a:bodyPr wrap="square" rtlCol="0">
            <a:spAutoFit/>
          </a:bodyPr>
          <a:lstStyle/>
          <a:p>
            <a:r>
              <a:rPr lang="en-US" sz="1200" dirty="0" smtClean="0"/>
              <a:t>Dr Gilbert King  from Milwaukee write New York for help  October 23, 1940 </a:t>
            </a:r>
            <a:endParaRPr lang="en-US" sz="1200" dirty="0"/>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7432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200400" y="59436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52800" y="5943600"/>
            <a:ext cx="2971800" cy="461665"/>
          </a:xfrm>
          <a:prstGeom prst="rect">
            <a:avLst/>
          </a:prstGeom>
          <a:noFill/>
        </p:spPr>
        <p:txBody>
          <a:bodyPr wrap="square" rtlCol="0">
            <a:spAutoFit/>
          </a:bodyPr>
          <a:lstStyle/>
          <a:p>
            <a:r>
              <a:rPr lang="en-US" sz="1200" dirty="0" smtClean="0"/>
              <a:t>1940-41 Mr. Fran </a:t>
            </a:r>
            <a:r>
              <a:rPr lang="en-US" sz="1200" dirty="0" err="1" smtClean="0"/>
              <a:t>Nue</a:t>
            </a:r>
            <a:r>
              <a:rPr lang="en-US" sz="1200" dirty="0" smtClean="0"/>
              <a:t> wrote </a:t>
            </a:r>
          </a:p>
          <a:p>
            <a:r>
              <a:rPr lang="en-US" sz="1200" dirty="0" smtClean="0"/>
              <a:t>New York for help for a salesman</a:t>
            </a:r>
            <a:endParaRPr lang="en-US" sz="1200" dirty="0"/>
          </a:p>
        </p:txBody>
      </p:sp>
      <p:cxnSp>
        <p:nvCxnSpPr>
          <p:cNvPr id="46" name="Straight Connector 45"/>
          <p:cNvCxnSpPr/>
          <p:nvPr/>
        </p:nvCxnSpPr>
        <p:spPr>
          <a:xfrm>
            <a:off x="35052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5200" y="5257800"/>
            <a:ext cx="2286000" cy="461665"/>
          </a:xfrm>
          <a:prstGeom prst="rect">
            <a:avLst/>
          </a:prstGeom>
          <a:noFill/>
        </p:spPr>
        <p:txBody>
          <a:bodyPr wrap="square" rtlCol="0">
            <a:spAutoFit/>
          </a:bodyPr>
          <a:lstStyle/>
          <a:p>
            <a:r>
              <a:rPr lang="en-US" sz="1200" dirty="0" smtClean="0"/>
              <a:t>Sept 3 1941 Frank Tracy writes New York</a:t>
            </a:r>
            <a:endParaRPr lang="en-US" sz="1200" dirty="0"/>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505200" y="5029200"/>
            <a:ext cx="152400" cy="2286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86200" y="5181600"/>
            <a:ext cx="2209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3200400"/>
            <a:ext cx="0" cy="1524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76999"/>
          </a:xfrm>
          <a:prstGeom prst="rect">
            <a:avLst/>
          </a:prstGeom>
          <a:noFill/>
        </p:spPr>
        <p:txBody>
          <a:bodyPr wrap="square" rtlCol="0">
            <a:spAutoFit/>
          </a:bodyPr>
          <a:lstStyle/>
          <a:p>
            <a:r>
              <a:rPr lang="en-US" sz="1200" dirty="0" smtClean="0"/>
              <a:t>Wausau 1941</a:t>
            </a:r>
            <a:endParaRPr lang="en-US" sz="1200" dirty="0"/>
          </a:p>
        </p:txBody>
      </p:sp>
      <p:cxnSp>
        <p:nvCxnSpPr>
          <p:cNvPr id="49" name="Straight Connector 48"/>
          <p:cNvCxnSpPr/>
          <p:nvPr/>
        </p:nvCxnSpPr>
        <p:spPr>
          <a:xfrm flipH="1" flipV="1">
            <a:off x="3581400" y="4724400"/>
            <a:ext cx="228600" cy="1524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76999"/>
          </a:xfrm>
          <a:prstGeom prst="rect">
            <a:avLst/>
          </a:prstGeom>
          <a:noFill/>
        </p:spPr>
        <p:txBody>
          <a:bodyPr wrap="square" rtlCol="0">
            <a:spAutoFit/>
          </a:bodyPr>
          <a:lstStyle/>
          <a:p>
            <a:r>
              <a:rPr lang="en-US" sz="1200" dirty="0" smtClean="0">
                <a:solidFill>
                  <a:schemeClr val="tx1">
                    <a:lumMod val="50000"/>
                    <a:lumOff val="50000"/>
                  </a:schemeClr>
                </a:solidFill>
              </a:rPr>
              <a:t>Oshkosh 1943</a:t>
            </a:r>
            <a:endParaRPr lang="en-US" sz="1200" dirty="0">
              <a:solidFill>
                <a:schemeClr val="tx1">
                  <a:lumMod val="50000"/>
                  <a:lumOff val="50000"/>
                </a:schemeClr>
              </a:solidFill>
            </a:endParaRPr>
          </a:p>
        </p:txBody>
      </p:sp>
      <p:cxnSp>
        <p:nvCxnSpPr>
          <p:cNvPr id="51" name="Straight Connector 50"/>
          <p:cNvCxnSpPr/>
          <p:nvPr/>
        </p:nvCxnSpPr>
        <p:spPr>
          <a:xfrm>
            <a:off x="4495800" y="3276600"/>
            <a:ext cx="0" cy="685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46331"/>
          </a:xfrm>
          <a:prstGeom prst="rect">
            <a:avLst/>
          </a:prstGeom>
          <a:noFill/>
        </p:spPr>
        <p:txBody>
          <a:bodyPr wrap="square" rtlCol="0">
            <a:spAutoFit/>
          </a:bodyPr>
          <a:lstStyle/>
          <a:p>
            <a:r>
              <a:rPr lang="en-US" sz="1200" dirty="0" smtClean="0">
                <a:solidFill>
                  <a:schemeClr val="tx1">
                    <a:lumMod val="50000"/>
                    <a:lumOff val="50000"/>
                  </a:schemeClr>
                </a:solidFill>
              </a:rPr>
              <a:t>Sheboygan</a:t>
            </a:r>
          </a:p>
          <a:p>
            <a:r>
              <a:rPr lang="en-US" sz="1200" dirty="0" smtClean="0">
                <a:solidFill>
                  <a:schemeClr val="tx1">
                    <a:lumMod val="50000"/>
                    <a:lumOff val="50000"/>
                  </a:schemeClr>
                </a:solidFill>
              </a:rPr>
              <a:t>Chippewa Falls</a:t>
            </a:r>
          </a:p>
          <a:p>
            <a:r>
              <a:rPr lang="en-US" sz="1200" dirty="0" smtClean="0">
                <a:solidFill>
                  <a:schemeClr val="tx1">
                    <a:lumMod val="50000"/>
                    <a:lumOff val="50000"/>
                  </a:schemeClr>
                </a:solidFill>
              </a:rPr>
              <a:t>Munising MI</a:t>
            </a:r>
          </a:p>
        </p:txBody>
      </p:sp>
      <p:cxnSp>
        <p:nvCxnSpPr>
          <p:cNvPr id="59" name="Straight Connector 58"/>
          <p:cNvCxnSpPr/>
          <p:nvPr/>
        </p:nvCxnSpPr>
        <p:spPr>
          <a:xfrm>
            <a:off x="5486400" y="3200400"/>
            <a:ext cx="0" cy="381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43400" y="43434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67200" y="3962400"/>
            <a:ext cx="228600" cy="0"/>
          </a:xfrm>
          <a:prstGeom prst="line">
            <a:avLst/>
          </a:prstGeom>
          <a:ln w="127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67200" y="3962400"/>
            <a:ext cx="0" cy="45720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29200" y="4343400"/>
            <a:ext cx="2286000" cy="1077218"/>
          </a:xfrm>
          <a:prstGeom prst="rect">
            <a:avLst/>
          </a:prstGeom>
          <a:noFill/>
        </p:spPr>
        <p:txBody>
          <a:bodyPr wrap="square" rtlCol="0">
            <a:spAutoFit/>
          </a:bodyPr>
          <a:lstStyle/>
          <a:p>
            <a:r>
              <a:rPr lang="en-US" sz="1200" dirty="0" smtClean="0">
                <a:solidFill>
                  <a:schemeClr val="tx1">
                    <a:lumMod val="50000"/>
                    <a:lumOff val="50000"/>
                  </a:schemeClr>
                </a:solidFill>
              </a:rPr>
              <a:t>Eau Claire Group #2</a:t>
            </a:r>
          </a:p>
          <a:p>
            <a:r>
              <a:rPr lang="en-US" sz="1200" dirty="0" smtClean="0">
                <a:solidFill>
                  <a:schemeClr val="tx1">
                    <a:lumMod val="50000"/>
                    <a:lumOff val="50000"/>
                  </a:schemeClr>
                </a:solidFill>
              </a:rPr>
              <a:t>Marquette MI Manistique MI,</a:t>
            </a:r>
          </a:p>
          <a:p>
            <a:r>
              <a:rPr lang="en-US" sz="1200" dirty="0" smtClean="0">
                <a:solidFill>
                  <a:schemeClr val="tx1">
                    <a:lumMod val="50000"/>
                    <a:lumOff val="50000"/>
                  </a:schemeClr>
                </a:solidFill>
              </a:rPr>
              <a:t>Eagle River WI, Rhinelander  WI  Menominee WI </a:t>
            </a:r>
          </a:p>
          <a:p>
            <a:endParaRPr lang="en-US" sz="1600" dirty="0"/>
          </a:p>
        </p:txBody>
      </p:sp>
      <p:cxnSp>
        <p:nvCxnSpPr>
          <p:cNvPr id="77" name="Straight Connector 76"/>
          <p:cNvCxnSpPr/>
          <p:nvPr/>
        </p:nvCxnSpPr>
        <p:spPr>
          <a:xfrm>
            <a:off x="6019800" y="3276600"/>
            <a:ext cx="0" cy="1066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5000" y="4953000"/>
            <a:ext cx="2209800" cy="1846659"/>
          </a:xfrm>
          <a:prstGeom prst="rect">
            <a:avLst/>
          </a:prstGeom>
          <a:noFill/>
        </p:spPr>
        <p:txBody>
          <a:bodyPr wrap="square" rtlCol="0">
            <a:spAutoFit/>
          </a:bodyPr>
          <a:lstStyle/>
          <a:p>
            <a:pPr lvl="1"/>
            <a:r>
              <a:rPr lang="en-US" sz="1200" dirty="0" smtClean="0">
                <a:solidFill>
                  <a:schemeClr val="tx1">
                    <a:lumMod val="50000"/>
                    <a:lumOff val="50000"/>
                  </a:schemeClr>
                </a:solidFill>
              </a:rPr>
              <a:t>Manitowoc , WI</a:t>
            </a:r>
          </a:p>
          <a:p>
            <a:pPr lvl="1"/>
            <a:r>
              <a:rPr lang="en-US" sz="1200" dirty="0" smtClean="0">
                <a:solidFill>
                  <a:schemeClr val="tx1">
                    <a:lumMod val="50000"/>
                    <a:lumOff val="50000"/>
                  </a:schemeClr>
                </a:solidFill>
              </a:rPr>
              <a:t>New London , WI</a:t>
            </a:r>
          </a:p>
          <a:p>
            <a:pPr lvl="1"/>
            <a:r>
              <a:rPr lang="en-US" sz="1200" dirty="0" smtClean="0">
                <a:solidFill>
                  <a:schemeClr val="tx1">
                    <a:lumMod val="50000"/>
                    <a:lumOff val="50000"/>
                  </a:schemeClr>
                </a:solidFill>
              </a:rPr>
              <a:t>Osseo, WI</a:t>
            </a:r>
          </a:p>
          <a:p>
            <a:pPr lvl="1"/>
            <a:r>
              <a:rPr lang="en-US" sz="1200" dirty="0" smtClean="0">
                <a:solidFill>
                  <a:schemeClr val="tx1">
                    <a:lumMod val="50000"/>
                    <a:lumOff val="50000"/>
                  </a:schemeClr>
                </a:solidFill>
              </a:rPr>
              <a:t>Rice Lake, WI</a:t>
            </a:r>
          </a:p>
          <a:p>
            <a:pPr lvl="1"/>
            <a:r>
              <a:rPr lang="en-US" sz="1200" dirty="0" smtClean="0">
                <a:solidFill>
                  <a:schemeClr val="tx1">
                    <a:lumMod val="50000"/>
                    <a:lumOff val="50000"/>
                  </a:schemeClr>
                </a:solidFill>
              </a:rPr>
              <a:t>Shawano, WI</a:t>
            </a:r>
          </a:p>
          <a:p>
            <a:pPr lvl="1"/>
            <a:r>
              <a:rPr lang="en-US" sz="1200" dirty="0" smtClean="0">
                <a:solidFill>
                  <a:schemeClr val="tx1">
                    <a:lumMod val="50000"/>
                    <a:lumOff val="50000"/>
                  </a:schemeClr>
                </a:solidFill>
              </a:rPr>
              <a:t>Superior, WI </a:t>
            </a:r>
          </a:p>
          <a:p>
            <a:pPr lvl="1"/>
            <a:r>
              <a:rPr lang="en-US" sz="1200" dirty="0" smtClean="0">
                <a:solidFill>
                  <a:schemeClr val="tx1">
                    <a:lumMod val="50000"/>
                    <a:lumOff val="50000"/>
                  </a:schemeClr>
                </a:solidFill>
              </a:rPr>
              <a:t>Menominee, MI  Sault Ste. Marie, MI</a:t>
            </a:r>
          </a:p>
          <a:p>
            <a:endParaRPr lang="en-US" dirty="0"/>
          </a:p>
        </p:txBody>
      </p:sp>
      <p:cxnSp>
        <p:nvCxnSpPr>
          <p:cNvPr id="61" name="Straight Connector 60"/>
          <p:cNvCxnSpPr/>
          <p:nvPr/>
        </p:nvCxnSpPr>
        <p:spPr>
          <a:xfrm>
            <a:off x="6477000" y="3200400"/>
            <a:ext cx="0" cy="1828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77000" y="3429000"/>
            <a:ext cx="1828800" cy="1231106"/>
          </a:xfrm>
          <a:prstGeom prst="rect">
            <a:avLst/>
          </a:prstGeom>
          <a:noFill/>
        </p:spPr>
        <p:txBody>
          <a:bodyPr wrap="square" rtlCol="0">
            <a:spAutoFit/>
          </a:bodyPr>
          <a:lstStyle/>
          <a:p>
            <a:r>
              <a:rPr lang="en-US" sz="1200" dirty="0" smtClean="0">
                <a:solidFill>
                  <a:schemeClr val="tx1">
                    <a:lumMod val="50000"/>
                    <a:lumOff val="50000"/>
                  </a:schemeClr>
                </a:solidFill>
              </a:rPr>
              <a:t>Chassell, MI</a:t>
            </a:r>
          </a:p>
          <a:p>
            <a:r>
              <a:rPr lang="en-US" sz="1200" dirty="0" smtClean="0">
                <a:solidFill>
                  <a:schemeClr val="tx1">
                    <a:lumMod val="50000"/>
                    <a:lumOff val="50000"/>
                  </a:schemeClr>
                </a:solidFill>
              </a:rPr>
              <a:t>Ishpeming, MI</a:t>
            </a:r>
          </a:p>
          <a:p>
            <a:r>
              <a:rPr lang="en-US" sz="1200" dirty="0" smtClean="0">
                <a:solidFill>
                  <a:schemeClr val="tx1">
                    <a:lumMod val="50000"/>
                    <a:lumOff val="50000"/>
                  </a:schemeClr>
                </a:solidFill>
              </a:rPr>
              <a:t>Merrill, WI</a:t>
            </a:r>
          </a:p>
          <a:p>
            <a:r>
              <a:rPr lang="en-US" sz="1200" dirty="0" smtClean="0">
                <a:solidFill>
                  <a:schemeClr val="tx1">
                    <a:lumMod val="50000"/>
                    <a:lumOff val="50000"/>
                  </a:schemeClr>
                </a:solidFill>
              </a:rPr>
              <a:t>Stanley, WI</a:t>
            </a:r>
          </a:p>
          <a:p>
            <a:r>
              <a:rPr lang="en-US" sz="1200" dirty="0" err="1" smtClean="0">
                <a:solidFill>
                  <a:schemeClr val="tx1">
                    <a:lumMod val="50000"/>
                    <a:lumOff val="50000"/>
                  </a:schemeClr>
                </a:solidFill>
              </a:rPr>
              <a:t>Wisc</a:t>
            </a:r>
            <a:r>
              <a:rPr lang="en-US" sz="1200" dirty="0" smtClean="0">
                <a:solidFill>
                  <a:schemeClr val="tx1">
                    <a:lumMod val="50000"/>
                    <a:lumOff val="50000"/>
                  </a:schemeClr>
                </a:solidFill>
              </a:rPr>
              <a:t> Rapids, WI</a:t>
            </a:r>
          </a:p>
          <a:p>
            <a:endParaRPr lang="en-US" sz="1400" dirty="0"/>
          </a:p>
        </p:txBody>
      </p:sp>
      <p:cxnSp>
        <p:nvCxnSpPr>
          <p:cNvPr id="62" name="Straight Connector 61"/>
          <p:cNvCxnSpPr/>
          <p:nvPr/>
        </p:nvCxnSpPr>
        <p:spPr>
          <a:xfrm>
            <a:off x="7086600" y="3200400"/>
            <a:ext cx="0" cy="304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553200" y="44196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239000" y="5634335"/>
            <a:ext cx="1447800" cy="461665"/>
          </a:xfrm>
          <a:prstGeom prst="rect">
            <a:avLst/>
          </a:prstGeom>
          <a:noFill/>
        </p:spPr>
        <p:txBody>
          <a:bodyPr wrap="square" rtlCol="0">
            <a:spAutoFit/>
          </a:bodyPr>
          <a:lstStyle/>
          <a:p>
            <a:r>
              <a:rPr lang="en-US" sz="1200" dirty="0" smtClean="0">
                <a:solidFill>
                  <a:schemeClr val="tx1">
                    <a:lumMod val="50000"/>
                    <a:lumOff val="50000"/>
                  </a:schemeClr>
                </a:solidFill>
              </a:rPr>
              <a:t>Hancock MI</a:t>
            </a:r>
          </a:p>
          <a:p>
            <a:r>
              <a:rPr lang="en-US" sz="1200" dirty="0" smtClean="0">
                <a:solidFill>
                  <a:schemeClr val="tx1">
                    <a:lumMod val="50000"/>
                    <a:lumOff val="50000"/>
                  </a:schemeClr>
                </a:solidFill>
              </a:rPr>
              <a:t>Sturgeon Bay WI</a:t>
            </a:r>
            <a:endParaRPr lang="en-US" sz="1200" dirty="0">
              <a:solidFill>
                <a:schemeClr val="tx1">
                  <a:lumMod val="50000"/>
                  <a:lumOff val="50000"/>
                </a:schemeClr>
              </a:solidFill>
            </a:endParaRPr>
          </a:p>
        </p:txBody>
      </p:sp>
      <p:cxnSp>
        <p:nvCxnSpPr>
          <p:cNvPr id="71" name="Straight Connector 70"/>
          <p:cNvCxnSpPr/>
          <p:nvPr/>
        </p:nvCxnSpPr>
        <p:spPr>
          <a:xfrm>
            <a:off x="7620000" y="3276600"/>
            <a:ext cx="0" cy="2362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315200" y="60960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48400" y="49530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248400" y="6477000"/>
            <a:ext cx="9906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620000" y="3657600"/>
            <a:ext cx="1371600" cy="1384995"/>
          </a:xfrm>
          <a:prstGeom prst="rect">
            <a:avLst/>
          </a:prstGeom>
          <a:noFill/>
        </p:spPr>
        <p:txBody>
          <a:bodyPr wrap="square" rtlCol="0">
            <a:spAutoFit/>
          </a:bodyPr>
          <a:lstStyle/>
          <a:p>
            <a:r>
              <a:rPr lang="en-US" sz="1400" dirty="0" smtClean="0"/>
              <a:t>Amery</a:t>
            </a:r>
          </a:p>
          <a:p>
            <a:r>
              <a:rPr lang="en-US" sz="1400" dirty="0" smtClean="0"/>
              <a:t>Gillett</a:t>
            </a:r>
          </a:p>
          <a:p>
            <a:r>
              <a:rPr lang="en-US" sz="1400" dirty="0" smtClean="0"/>
              <a:t>Iron Mountain</a:t>
            </a:r>
          </a:p>
          <a:p>
            <a:r>
              <a:rPr lang="en-US" sz="1400" dirty="0" smtClean="0"/>
              <a:t>Oconto Falls</a:t>
            </a:r>
          </a:p>
          <a:p>
            <a:r>
              <a:rPr lang="en-US" sz="1400" dirty="0" smtClean="0"/>
              <a:t>Stevens Point</a:t>
            </a:r>
          </a:p>
          <a:p>
            <a:r>
              <a:rPr lang="en-US" sz="1400" dirty="0" smtClean="0"/>
              <a:t>Wautoma</a:t>
            </a:r>
            <a:endParaRPr lang="en-US" sz="1400" dirty="0"/>
          </a:p>
        </p:txBody>
      </p:sp>
      <p:cxnSp>
        <p:nvCxnSpPr>
          <p:cNvPr id="65" name="Straight Connector 64"/>
          <p:cNvCxnSpPr/>
          <p:nvPr/>
        </p:nvCxnSpPr>
        <p:spPr>
          <a:xfrm>
            <a:off x="8001000" y="3200400"/>
            <a:ext cx="0" cy="5334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29200" y="2064603"/>
            <a:ext cx="1524000" cy="830997"/>
          </a:xfrm>
          <a:prstGeom prst="rect">
            <a:avLst/>
          </a:prstGeom>
          <a:noFill/>
        </p:spPr>
        <p:txBody>
          <a:bodyPr wrap="square" rtlCol="0">
            <a:spAutoFit/>
          </a:bodyPr>
          <a:lstStyle/>
          <a:p>
            <a:pPr algn="ctr"/>
            <a:r>
              <a:rPr lang="en-US" sz="1600" b="1" dirty="0" smtClean="0">
                <a:solidFill>
                  <a:schemeClr val="bg1">
                    <a:lumMod val="50000"/>
                  </a:schemeClr>
                </a:solidFill>
              </a:rPr>
              <a:t>12 Traditions 1</a:t>
            </a:r>
            <a:r>
              <a:rPr lang="en-US" sz="1600" b="1" baseline="30000" dirty="0" smtClean="0">
                <a:solidFill>
                  <a:schemeClr val="bg1">
                    <a:lumMod val="50000"/>
                  </a:schemeClr>
                </a:solidFill>
              </a:rPr>
              <a:t>st</a:t>
            </a:r>
            <a:r>
              <a:rPr lang="en-US" sz="1600" b="1" dirty="0" smtClean="0">
                <a:solidFill>
                  <a:schemeClr val="bg1">
                    <a:lumMod val="50000"/>
                  </a:schemeClr>
                </a:solidFill>
              </a:rPr>
              <a:t> printed</a:t>
            </a:r>
          </a:p>
          <a:p>
            <a:endParaRPr lang="en-US" sz="1600" b="1" dirty="0">
              <a:solidFill>
                <a:schemeClr val="bg1">
                  <a:lumMod val="50000"/>
                </a:schemeClr>
              </a:solidFill>
            </a:endParaRPr>
          </a:p>
        </p:txBody>
      </p:sp>
      <p:cxnSp>
        <p:nvCxnSpPr>
          <p:cNvPr id="80" name="Straight Connector 79"/>
          <p:cNvCxnSpPr/>
          <p:nvPr/>
        </p:nvCxnSpPr>
        <p:spPr>
          <a:xfrm>
            <a:off x="6019800" y="2590800"/>
            <a:ext cx="0" cy="33929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png"/>
          <p:cNvPicPr>
            <a:picLocks noChangeAspect="1"/>
          </p:cNvPicPr>
          <p:nvPr/>
        </p:nvPicPr>
        <p:blipFill>
          <a:blip r:embed="rId3" cstate="print"/>
          <a:stretch>
            <a:fillRect/>
          </a:stretch>
        </p:blipFill>
        <p:spPr>
          <a:xfrm>
            <a:off x="2895600" y="0"/>
            <a:ext cx="6090911" cy="7010400"/>
          </a:xfrm>
          <a:prstGeom prst="rect">
            <a:avLst/>
          </a:prstGeom>
        </p:spPr>
      </p:pic>
      <p:cxnSp>
        <p:nvCxnSpPr>
          <p:cNvPr id="8" name="Straight Connector 7"/>
          <p:cNvCxnSpPr/>
          <p:nvPr/>
        </p:nvCxnSpPr>
        <p:spPr>
          <a:xfrm flipH="1">
            <a:off x="5562600" y="533400"/>
            <a:ext cx="685800" cy="579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C:\Users\Owner\Desktop\Picture4.jpg"/>
          <p:cNvPicPr>
            <a:picLocks noChangeAspect="1" noChangeArrowheads="1"/>
          </p:cNvPicPr>
          <p:nvPr/>
        </p:nvPicPr>
        <p:blipFill>
          <a:blip r:embed="rId4" cstate="print"/>
          <a:srcRect l="6199" t="3465" r="13071" b="6385"/>
          <a:stretch>
            <a:fillRect/>
          </a:stretch>
        </p:blipFill>
        <p:spPr bwMode="auto">
          <a:xfrm rot="21110683">
            <a:off x="730945" y="260078"/>
            <a:ext cx="2789326" cy="59850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2.png"/>
          <p:cNvPicPr>
            <a:picLocks noChangeAspect="1"/>
          </p:cNvPicPr>
          <p:nvPr/>
        </p:nvPicPr>
        <p:blipFill>
          <a:blip r:embed="rId3" cstate="print"/>
          <a:stretch>
            <a:fillRect/>
          </a:stretch>
        </p:blipFill>
        <p:spPr>
          <a:xfrm>
            <a:off x="228600" y="228600"/>
            <a:ext cx="5339064" cy="6311537"/>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a:stCxn id="8" idx="0"/>
            <a:endCxn id="8" idx="2"/>
          </p:cNvCxnSpPr>
          <p:nvPr/>
        </p:nvCxnSpPr>
        <p:spPr>
          <a:xfrm>
            <a:off x="2898132" y="228600"/>
            <a:ext cx="0" cy="63115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Picture3.png"/>
          <p:cNvPicPr>
            <a:picLocks noChangeAspect="1"/>
          </p:cNvPicPr>
          <p:nvPr/>
        </p:nvPicPr>
        <p:blipFill>
          <a:blip r:embed="rId4" cstate="print"/>
          <a:srcRect r="47375"/>
          <a:stretch>
            <a:fillRect/>
          </a:stretch>
        </p:blipFill>
        <p:spPr>
          <a:xfrm>
            <a:off x="5867400" y="304800"/>
            <a:ext cx="2783474" cy="6248400"/>
          </a:xfrm>
          <a:prstGeom prst="rect">
            <a:avLst/>
          </a:prstGeom>
        </p:spPr>
      </p:pic>
      <p:sp>
        <p:nvSpPr>
          <p:cNvPr id="13" name="Left Arrow 12"/>
          <p:cNvSpPr/>
          <p:nvPr/>
        </p:nvSpPr>
        <p:spPr>
          <a:xfrm>
            <a:off x="8305800" y="2895600"/>
            <a:ext cx="990600" cy="30480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t>Rockefeller Dinner           Feb 1940</a:t>
            </a:r>
            <a:endParaRPr lang="en-US" sz="1600" b="1" dirty="0"/>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r Third Legacy Will You Accept It 1952_Page_01.png"/>
          <p:cNvPicPr>
            <a:picLocks noChangeAspect="1"/>
          </p:cNvPicPr>
          <p:nvPr/>
        </p:nvPicPr>
        <p:blipFill>
          <a:blip r:embed="rId3" cstate="print">
            <a:lum contrast="10000"/>
          </a:blip>
          <a:stretch>
            <a:fillRect/>
          </a:stretch>
        </p:blipFill>
        <p:spPr>
          <a:xfrm>
            <a:off x="304800" y="228600"/>
            <a:ext cx="2819400" cy="6015210"/>
          </a:xfrm>
          <a:prstGeom prst="rect">
            <a:avLst/>
          </a:prstGeom>
          <a:ln>
            <a:solidFill>
              <a:schemeClr val="bg1">
                <a:lumMod val="85000"/>
                <a:alpha val="0"/>
              </a:schemeClr>
            </a:solidFill>
          </a:ln>
          <a:effectLst>
            <a:outerShdw blurRad="292100" dist="139700" dir="2700000" algn="tl" rotWithShape="0">
              <a:srgbClr val="333333">
                <a:alpha val="65000"/>
              </a:srgbClr>
            </a:outerShdw>
          </a:effectLst>
        </p:spPr>
      </p:pic>
      <p:pic>
        <p:nvPicPr>
          <p:cNvPr id="5" name="Picture 4" descr="Your Third Legacy Will You Accept It 1952_Page_12.png"/>
          <p:cNvPicPr>
            <a:picLocks noChangeAspect="1"/>
          </p:cNvPicPr>
          <p:nvPr/>
        </p:nvPicPr>
        <p:blipFill>
          <a:blip r:embed="rId4" cstate="print"/>
          <a:stretch>
            <a:fillRect/>
          </a:stretch>
        </p:blipFill>
        <p:spPr>
          <a:xfrm>
            <a:off x="3962400" y="228600"/>
            <a:ext cx="4844398" cy="6078012"/>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990600" y="4114800"/>
            <a:ext cx="1600200" cy="609600"/>
          </a:xfrm>
          <a:prstGeom prst="ellipse">
            <a:avLst/>
          </a:prstGeom>
          <a:no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800" y="4114800"/>
            <a:ext cx="1066800" cy="533400"/>
          </a:xfrm>
          <a:prstGeom prst="ellipse">
            <a:avLst/>
          </a:prstGeom>
          <a:noFill/>
          <a:ln w="50800" cap="rnd" cmpd="sng">
            <a:solidFill>
              <a:srgbClr val="FF000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34200" y="381000"/>
            <a:ext cx="1524000" cy="838200"/>
          </a:xfrm>
          <a:prstGeom prst="ellipse">
            <a:avLst/>
          </a:prstGeom>
          <a:noFill/>
          <a:ln w="50800" cap="rnd" cmpd="sng">
            <a:solidFill>
              <a:srgbClr val="FF000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r Third Legacy Will You Accept It 1952_Page_12.png"/>
          <p:cNvPicPr>
            <a:picLocks noChangeAspect="1"/>
          </p:cNvPicPr>
          <p:nvPr/>
        </p:nvPicPr>
        <p:blipFill>
          <a:blip r:embed="rId3" cstate="print"/>
          <a:srcRect l="59772" t="-7522" b="73672"/>
          <a:stretch>
            <a:fillRect/>
          </a:stretch>
        </p:blipFill>
        <p:spPr>
          <a:xfrm>
            <a:off x="1600200" y="-533400"/>
            <a:ext cx="5682598" cy="5999276"/>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2438400" y="1447800"/>
            <a:ext cx="3505200" cy="1981200"/>
          </a:xfrm>
          <a:prstGeom prst="ellipse">
            <a:avLst/>
          </a:prstGeom>
          <a:noFill/>
          <a:ln w="50800" cap="rnd" cmpd="sng">
            <a:solidFill>
              <a:srgbClr val="FF000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DEBD"/>
        </a:solidFill>
        <a:effectLst/>
      </p:bgPr>
    </p:bg>
    <p:spTree>
      <p:nvGrpSpPr>
        <p:cNvPr id="1" name=""/>
        <p:cNvGrpSpPr/>
        <p:nvPr/>
      </p:nvGrpSpPr>
      <p:grpSpPr>
        <a:xfrm>
          <a:off x="0" y="0"/>
          <a:ext cx="0" cy="0"/>
          <a:chOff x="0" y="0"/>
          <a:chExt cx="0" cy="0"/>
        </a:xfrm>
      </p:grpSpPr>
      <p:pic>
        <p:nvPicPr>
          <p:cNvPr id="2" name="Picture 1" descr="wisc &amp; up.png"/>
          <p:cNvPicPr>
            <a:picLocks noChangeAspect="1"/>
          </p:cNvPicPr>
          <p:nvPr/>
        </p:nvPicPr>
        <p:blipFill>
          <a:blip r:embed="rId3" cstate="print"/>
          <a:stretch>
            <a:fillRect/>
          </a:stretch>
        </p:blipFill>
        <p:spPr>
          <a:xfrm>
            <a:off x="1828800" y="1066800"/>
            <a:ext cx="5717027" cy="44196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4114800" y="4648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5105400"/>
            <a:ext cx="7239000" cy="369332"/>
          </a:xfrm>
          <a:prstGeom prst="rect">
            <a:avLst/>
          </a:prstGeom>
          <a:noFill/>
        </p:spPr>
        <p:txBody>
          <a:bodyPr wrap="square" rtlCol="0">
            <a:spAutoFit/>
          </a:bodyPr>
          <a:lstStyle/>
          <a:p>
            <a:pPr algn="ctr"/>
            <a:endParaRPr lang="en-US" dirty="0"/>
          </a:p>
        </p:txBody>
      </p:sp>
      <p:sp>
        <p:nvSpPr>
          <p:cNvPr id="6" name="Oval 5"/>
          <p:cNvSpPr/>
          <p:nvPr/>
        </p:nvSpPr>
        <p:spPr>
          <a:xfrm>
            <a:off x="4876800" y="4648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69081" y="2819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73881" y="3611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54681" y="3429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07281" y="4831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95800" y="3962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14800" y="2667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54881" y="3581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34000" y="2087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05400" y="2057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45481" y="23926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53000" y="4114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78481" y="3276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92881" y="3200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43000" y="5715000"/>
            <a:ext cx="6477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23" name="Oval 22"/>
          <p:cNvSpPr/>
          <p:nvPr/>
        </p:nvSpPr>
        <p:spPr>
          <a:xfrm>
            <a:off x="3154681" y="4038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95600" y="3230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73681" y="3307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2000" y="3733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92881" y="4983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72000" y="3840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876800" y="4953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36081" y="1935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83481" y="3124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953000" y="3200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4191000" y="3657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154681" y="3581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926081" y="28498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95800" y="34290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697481" y="2057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419600" y="16306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907281" y="2133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16681" y="31242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76600" y="3200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886200" y="3657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373881" y="15544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105400" y="3352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2590800" y="2971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78681" y="33070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754881" y="26212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724400" y="32766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992881" y="35814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191000" y="3916681"/>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57800" y="2590800"/>
            <a:ext cx="45719" cy="4571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1676400" y="5867400"/>
            <a:ext cx="5943600" cy="369332"/>
          </a:xfrm>
          <a:prstGeom prst="rect">
            <a:avLst/>
          </a:prstGeom>
          <a:noFill/>
        </p:spPr>
        <p:txBody>
          <a:bodyPr wrap="square" rtlCol="0">
            <a:spAutoFit/>
          </a:bodyPr>
          <a:lstStyle/>
          <a:p>
            <a:pPr algn="ctr"/>
            <a:r>
              <a:rPr lang="en-US" dirty="0" smtClean="0"/>
              <a:t>1939 to 1951 – 12 years – 45 cities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 result for stepping stones"/>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1371600" y="838200"/>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990600" y="5678269"/>
            <a:ext cx="7162800" cy="923330"/>
          </a:xfrm>
          <a:prstGeom prst="rect">
            <a:avLst/>
          </a:prstGeom>
          <a:noFill/>
        </p:spPr>
        <p:txBody>
          <a:bodyPr wrap="square" rtlCol="0">
            <a:spAutoFit/>
          </a:bodyPr>
          <a:lstStyle/>
          <a:p>
            <a:pPr algn="ctr"/>
            <a:r>
              <a:rPr lang="en-US" dirty="0" smtClean="0">
                <a:latin typeface="Bodoni MT" pitchFamily="18" charset="0"/>
              </a:rPr>
              <a:t>As the years pass by we keep loosing the stepping stones to our past. Soon there will be nothing to show who we were or where we have been. UNLESS we preserver what we have TODAY!</a:t>
            </a:r>
            <a:endParaRPr lang="en-US" dirty="0">
              <a:latin typeface="Bodoni MT" pitchFamily="18" charset="0"/>
            </a:endParaRPr>
          </a:p>
        </p:txBody>
      </p:sp>
      <p:sp>
        <p:nvSpPr>
          <p:cNvPr id="4" name="TextBox 3"/>
          <p:cNvSpPr txBox="1"/>
          <p:nvPr/>
        </p:nvSpPr>
        <p:spPr>
          <a:xfrm>
            <a:off x="1219200" y="152400"/>
            <a:ext cx="6324600" cy="369332"/>
          </a:xfrm>
          <a:prstGeom prst="rect">
            <a:avLst/>
          </a:prstGeom>
          <a:noFill/>
        </p:spPr>
        <p:txBody>
          <a:bodyPr wrap="square" rtlCol="0">
            <a:spAutoFit/>
          </a:bodyPr>
          <a:lstStyle/>
          <a:p>
            <a:pPr algn="ctr"/>
            <a:r>
              <a:rPr lang="en-US" b="1" dirty="0" smtClean="0">
                <a:latin typeface="Bodoni MT" pitchFamily="18" charset="0"/>
              </a:rPr>
              <a:t>WHY  PRESERVE  OUR  HISTORY?</a:t>
            </a:r>
            <a:endParaRPr lang="en-US" b="1" dirty="0">
              <a:latin typeface="Bodoni MT"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https://vignette1.wikia.nocookie.net/powerlisting/images/5/53/The-end.jpg/revision/latest?cb=201403291837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DEBD">
            <a:alpha val="0"/>
          </a:srgb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dirty="0" smtClean="0"/>
              <a:t>Bill &amp; Bob Meet May 1935</a:t>
            </a:r>
            <a:endParaRPr lang="en-US" sz="1600" dirty="0"/>
          </a:p>
        </p:txBody>
      </p:sp>
      <p:sp>
        <p:nvSpPr>
          <p:cNvPr id="9" name="TextBox 8"/>
          <p:cNvSpPr txBox="1"/>
          <p:nvPr/>
        </p:nvSpPr>
        <p:spPr>
          <a:xfrm>
            <a:off x="762000" y="1255693"/>
            <a:ext cx="1524000" cy="954107"/>
          </a:xfrm>
          <a:prstGeom prst="rect">
            <a:avLst/>
          </a:prstGeom>
          <a:noFill/>
        </p:spPr>
        <p:txBody>
          <a:bodyPr wrap="square" rtlCol="0">
            <a:spAutoFit/>
          </a:bodyPr>
          <a:lstStyle/>
          <a:p>
            <a:r>
              <a:rPr lang="en-US" sz="1400" dirty="0" smtClean="0"/>
              <a:t>Alcoholic Foundation </a:t>
            </a:r>
          </a:p>
          <a:p>
            <a:r>
              <a:rPr lang="en-US" sz="1400" dirty="0" smtClean="0"/>
              <a:t>is formed </a:t>
            </a:r>
          </a:p>
          <a:p>
            <a:r>
              <a:rPr lang="en-US" sz="1400" dirty="0" smtClean="0"/>
              <a:t>August 1938</a:t>
            </a:r>
            <a:endParaRPr lang="en-US" sz="1400"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22098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a:off x="1524000" y="2209800"/>
            <a:ext cx="3810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738664"/>
          </a:xfrm>
          <a:prstGeom prst="rect">
            <a:avLst/>
          </a:prstGeom>
          <a:noFill/>
        </p:spPr>
        <p:txBody>
          <a:bodyPr wrap="square" rtlCol="0">
            <a:spAutoFit/>
          </a:bodyPr>
          <a:lstStyle/>
          <a:p>
            <a:r>
              <a:rPr lang="en-US" sz="1400" dirty="0" smtClean="0"/>
              <a:t>Big Book is published</a:t>
            </a:r>
          </a:p>
          <a:p>
            <a:r>
              <a:rPr lang="en-US" sz="1400" dirty="0" smtClean="0"/>
              <a:t>April 1939</a:t>
            </a:r>
            <a:endParaRPr lang="en-US" sz="1400" dirty="0"/>
          </a:p>
        </p:txBody>
      </p:sp>
      <p:sp>
        <p:nvSpPr>
          <p:cNvPr id="20" name="TextBox 19"/>
          <p:cNvSpPr txBox="1"/>
          <p:nvPr/>
        </p:nvSpPr>
        <p:spPr>
          <a:xfrm>
            <a:off x="5638800" y="152400"/>
            <a:ext cx="1524000" cy="954107"/>
          </a:xfrm>
          <a:prstGeom prst="rect">
            <a:avLst/>
          </a:prstGeom>
          <a:noFill/>
        </p:spPr>
        <p:txBody>
          <a:bodyPr wrap="square" rtlCol="0">
            <a:spAutoFit/>
          </a:bodyPr>
          <a:lstStyle/>
          <a:p>
            <a:r>
              <a:rPr lang="en-US" sz="1400" dirty="0" smtClean="0"/>
              <a:t>Bill starts pushing for a Conference</a:t>
            </a:r>
          </a:p>
          <a:p>
            <a:r>
              <a:rPr lang="en-US" sz="1400" dirty="0" smtClean="0"/>
              <a:t>April 1947</a:t>
            </a:r>
            <a:endParaRPr lang="en-US" sz="1400" dirty="0"/>
          </a:p>
        </p:txBody>
      </p:sp>
      <p:cxnSp>
        <p:nvCxnSpPr>
          <p:cNvPr id="21" name="Straight Connector 20"/>
          <p:cNvCxnSpPr/>
          <p:nvPr/>
        </p:nvCxnSpPr>
        <p:spPr>
          <a:xfrm>
            <a:off x="6172200" y="1066800"/>
            <a:ext cx="4572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0" idx="2"/>
          </p:cNvCxnSpPr>
          <p:nvPr/>
        </p:nvCxnSpPr>
        <p:spPr>
          <a:xfrm>
            <a:off x="4800600" y="2262664"/>
            <a:ext cx="228600" cy="709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6200" y="2438400"/>
            <a:ext cx="2286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19200"/>
            <a:ext cx="152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14600" y="1752600"/>
            <a:ext cx="1752600" cy="523220"/>
          </a:xfrm>
          <a:prstGeom prst="rect">
            <a:avLst/>
          </a:prstGeom>
          <a:noFill/>
        </p:spPr>
        <p:txBody>
          <a:bodyPr wrap="square" rtlCol="0">
            <a:spAutoFit/>
          </a:bodyPr>
          <a:lstStyle/>
          <a:p>
            <a:r>
              <a:rPr lang="en-US" sz="1400" dirty="0" smtClean="0"/>
              <a:t>Rockefeller Dinner           </a:t>
            </a:r>
          </a:p>
          <a:p>
            <a:r>
              <a:rPr lang="en-US" sz="1400" dirty="0" smtClean="0"/>
              <a:t>Feb 1940</a:t>
            </a:r>
            <a:endParaRPr lang="en-US" sz="1400" dirty="0"/>
          </a:p>
        </p:txBody>
      </p:sp>
      <p:sp>
        <p:nvSpPr>
          <p:cNvPr id="30" name="TextBox 29"/>
          <p:cNvSpPr txBox="1"/>
          <p:nvPr/>
        </p:nvSpPr>
        <p:spPr>
          <a:xfrm>
            <a:off x="4038600" y="1524000"/>
            <a:ext cx="1524000" cy="738664"/>
          </a:xfrm>
          <a:prstGeom prst="rect">
            <a:avLst/>
          </a:prstGeom>
          <a:noFill/>
        </p:spPr>
        <p:txBody>
          <a:bodyPr wrap="square" rtlCol="0">
            <a:spAutoFit/>
          </a:bodyPr>
          <a:lstStyle/>
          <a:p>
            <a:pPr algn="ctr"/>
            <a:r>
              <a:rPr lang="en-US" sz="1400" dirty="0" smtClean="0"/>
              <a:t>AA Grapevine Published </a:t>
            </a:r>
          </a:p>
          <a:p>
            <a:pPr algn="ctr"/>
            <a:r>
              <a:rPr lang="en-US" sz="1400" dirty="0" smtClean="0"/>
              <a:t>June 1944</a:t>
            </a:r>
            <a:endParaRPr lang="en-US" sz="1400" dirty="0"/>
          </a:p>
        </p:txBody>
      </p:sp>
      <p:sp>
        <p:nvSpPr>
          <p:cNvPr id="32" name="TextBox 31"/>
          <p:cNvSpPr txBox="1"/>
          <p:nvPr/>
        </p:nvSpPr>
        <p:spPr>
          <a:xfrm>
            <a:off x="7620000" y="265093"/>
            <a:ext cx="1524000" cy="954107"/>
          </a:xfrm>
          <a:prstGeom prst="rect">
            <a:avLst/>
          </a:prstGeom>
          <a:noFill/>
        </p:spPr>
        <p:txBody>
          <a:bodyPr wrap="square" rtlCol="0">
            <a:spAutoFit/>
          </a:bodyPr>
          <a:lstStyle/>
          <a:p>
            <a:r>
              <a:rPr lang="en-US" sz="1400" dirty="0" smtClean="0"/>
              <a:t>1</a:t>
            </a:r>
            <a:r>
              <a:rPr lang="en-US" sz="1400" baseline="30000" dirty="0" smtClean="0"/>
              <a:t>st</a:t>
            </a:r>
            <a:r>
              <a:rPr lang="en-US" sz="1400" dirty="0" smtClean="0"/>
              <a:t> General Service Conference </a:t>
            </a:r>
          </a:p>
          <a:p>
            <a:r>
              <a:rPr lang="en-US" sz="1400" dirty="0" smtClean="0"/>
              <a:t>April 1951</a:t>
            </a:r>
            <a:endParaRPr lang="en-US" sz="1400" dirty="0"/>
          </a:p>
        </p:txBody>
      </p:sp>
      <p:sp>
        <p:nvSpPr>
          <p:cNvPr id="34" name="TextBox 33"/>
          <p:cNvSpPr txBox="1"/>
          <p:nvPr/>
        </p:nvSpPr>
        <p:spPr>
          <a:xfrm>
            <a:off x="6705600" y="1345049"/>
            <a:ext cx="1524000" cy="1169551"/>
          </a:xfrm>
          <a:prstGeom prst="rect">
            <a:avLst/>
          </a:prstGeom>
          <a:noFill/>
        </p:spPr>
        <p:txBody>
          <a:bodyPr wrap="square" rtlCol="0">
            <a:spAutoFit/>
          </a:bodyPr>
          <a:lstStyle/>
          <a:p>
            <a:pPr algn="ctr"/>
            <a:r>
              <a:rPr lang="en-US" sz="1400" dirty="0" smtClean="0"/>
              <a:t>12 Traditions adopted –</a:t>
            </a:r>
          </a:p>
          <a:p>
            <a:pPr algn="ctr"/>
            <a:r>
              <a:rPr lang="en-US" sz="1400" dirty="0" smtClean="0"/>
              <a:t> 1</a:t>
            </a:r>
            <a:r>
              <a:rPr lang="en-US" sz="1400" baseline="30000" dirty="0" smtClean="0"/>
              <a:t>st</a:t>
            </a:r>
            <a:r>
              <a:rPr lang="en-US" sz="1400" dirty="0" smtClean="0"/>
              <a:t> International Convention  </a:t>
            </a:r>
          </a:p>
          <a:p>
            <a:pPr algn="ctr"/>
            <a:r>
              <a:rPr lang="en-US" sz="1400" dirty="0" smtClean="0"/>
              <a:t>July 1950</a:t>
            </a:r>
            <a:endParaRPr lang="en-US" sz="1400" dirty="0"/>
          </a:p>
        </p:txBody>
      </p:sp>
      <p:sp>
        <p:nvSpPr>
          <p:cNvPr id="35" name="TextBox 34"/>
          <p:cNvSpPr txBox="1"/>
          <p:nvPr/>
        </p:nvSpPr>
        <p:spPr>
          <a:xfrm>
            <a:off x="3810000" y="228600"/>
            <a:ext cx="1676400" cy="954107"/>
          </a:xfrm>
          <a:prstGeom prst="rect">
            <a:avLst/>
          </a:prstGeom>
          <a:noFill/>
        </p:spPr>
        <p:txBody>
          <a:bodyPr wrap="square" rtlCol="0">
            <a:spAutoFit/>
          </a:bodyPr>
          <a:lstStyle/>
          <a:p>
            <a:r>
              <a:rPr lang="en-US" sz="1400" dirty="0" smtClean="0"/>
              <a:t>Jack Alexander Article Saturday Evening Post</a:t>
            </a:r>
          </a:p>
          <a:p>
            <a:r>
              <a:rPr lang="en-US" sz="1400" dirty="0" smtClean="0"/>
              <a:t>March 1941</a:t>
            </a:r>
            <a:endParaRPr lang="en-US" sz="1400" dirty="0"/>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3276600"/>
            <a:ext cx="2362200" cy="954107"/>
          </a:xfrm>
          <a:prstGeom prst="rect">
            <a:avLst/>
          </a:prstGeom>
          <a:noFill/>
        </p:spPr>
        <p:txBody>
          <a:bodyPr wrap="square" rtlCol="0">
            <a:spAutoFit/>
          </a:bodyPr>
          <a:lstStyle/>
          <a:p>
            <a:pPr algn="ctr"/>
            <a:r>
              <a:rPr lang="en-US" sz="1400" dirty="0" smtClean="0"/>
              <a:t>Nov 20, 1939 </a:t>
            </a:r>
          </a:p>
          <a:p>
            <a:pPr algn="ctr"/>
            <a:r>
              <a:rPr lang="en-US" sz="1400" dirty="0" smtClean="0"/>
              <a:t>Harry Smith from Waunakee, WI, ask for help from N.Y.</a:t>
            </a:r>
            <a:endParaRPr lang="en-US" sz="1400" dirty="0"/>
          </a:p>
        </p:txBody>
      </p:sp>
      <p:cxnSp>
        <p:nvCxnSpPr>
          <p:cNvPr id="24" name="Straight Connector 23"/>
          <p:cNvCxnSpPr/>
          <p:nvPr/>
        </p:nvCxnSpPr>
        <p:spPr>
          <a:xfrm>
            <a:off x="1905000" y="3429000"/>
            <a:ext cx="609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14600" y="3200400"/>
            <a:ext cx="0" cy="228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895600" y="3200400"/>
            <a:ext cx="0" cy="1828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5029200"/>
            <a:ext cx="533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33400" y="4495800"/>
            <a:ext cx="1981200" cy="954107"/>
          </a:xfrm>
          <a:prstGeom prst="rect">
            <a:avLst/>
          </a:prstGeom>
          <a:noFill/>
        </p:spPr>
        <p:txBody>
          <a:bodyPr wrap="square" rtlCol="0">
            <a:spAutoFit/>
          </a:bodyPr>
          <a:lstStyle/>
          <a:p>
            <a:r>
              <a:rPr lang="en-US" sz="1400" dirty="0" smtClean="0"/>
              <a:t>Ed Krause from</a:t>
            </a:r>
          </a:p>
          <a:p>
            <a:r>
              <a:rPr lang="en-US" sz="1400" dirty="0" smtClean="0"/>
              <a:t> Eau Claire</a:t>
            </a:r>
          </a:p>
          <a:p>
            <a:r>
              <a:rPr lang="en-US" sz="1400" dirty="0" smtClean="0"/>
              <a:t>writes NY for help  on </a:t>
            </a:r>
          </a:p>
          <a:p>
            <a:r>
              <a:rPr lang="en-US" sz="1400" dirty="0" smtClean="0"/>
              <a:t>February 22 1940</a:t>
            </a:r>
            <a:endParaRPr lang="en-US" sz="1400" dirty="0"/>
          </a:p>
        </p:txBody>
      </p:sp>
      <p:cxnSp>
        <p:nvCxnSpPr>
          <p:cNvPr id="54" name="Straight Connector 53"/>
          <p:cNvCxnSpPr/>
          <p:nvPr/>
        </p:nvCxnSpPr>
        <p:spPr>
          <a:xfrm>
            <a:off x="457200" y="4191000"/>
            <a:ext cx="160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1000" y="55626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715000"/>
            <a:ext cx="2209800" cy="954107"/>
          </a:xfrm>
          <a:prstGeom prst="rect">
            <a:avLst/>
          </a:prstGeom>
          <a:noFill/>
        </p:spPr>
        <p:txBody>
          <a:bodyPr wrap="square" rtlCol="0">
            <a:spAutoFit/>
          </a:bodyPr>
          <a:lstStyle/>
          <a:p>
            <a:r>
              <a:rPr lang="en-US" sz="1400" dirty="0" smtClean="0"/>
              <a:t>Dr Gilbert King  from Milwaukee write New York for help </a:t>
            </a:r>
          </a:p>
          <a:p>
            <a:r>
              <a:rPr lang="en-US" sz="1400" dirty="0" smtClean="0"/>
              <a:t>October 23, 1940 </a:t>
            </a:r>
            <a:endParaRPr lang="en-US" sz="1400" dirty="0"/>
          </a:p>
        </p:txBody>
      </p:sp>
      <p:cxnSp>
        <p:nvCxnSpPr>
          <p:cNvPr id="36" name="Straight Connector 35"/>
          <p:cNvCxnSpPr/>
          <p:nvPr/>
        </p:nvCxnSpPr>
        <p:spPr>
          <a:xfrm>
            <a:off x="2133600" y="6096000"/>
            <a:ext cx="914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048000" y="3200400"/>
            <a:ext cx="0" cy="28956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00400" y="3200400"/>
            <a:ext cx="0" cy="297180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200400" y="6172200"/>
            <a:ext cx="3048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429000" y="5943600"/>
            <a:ext cx="2971800" cy="492443"/>
          </a:xfrm>
          <a:prstGeom prst="rect">
            <a:avLst/>
          </a:prstGeom>
          <a:noFill/>
        </p:spPr>
        <p:txBody>
          <a:bodyPr wrap="square" rtlCol="0">
            <a:spAutoFit/>
          </a:bodyPr>
          <a:lstStyle/>
          <a:p>
            <a:r>
              <a:rPr lang="en-US" sz="1300" dirty="0" smtClean="0"/>
              <a:t>1940-41 Mr. Fran </a:t>
            </a:r>
            <a:r>
              <a:rPr lang="en-US" sz="1300" dirty="0" err="1" smtClean="0"/>
              <a:t>Nue</a:t>
            </a:r>
            <a:r>
              <a:rPr lang="en-US" sz="1300" dirty="0" smtClean="0"/>
              <a:t> wrote </a:t>
            </a:r>
          </a:p>
          <a:p>
            <a:r>
              <a:rPr lang="en-US" sz="1300" dirty="0" smtClean="0"/>
              <a:t>New York for help for a salesman</a:t>
            </a:r>
            <a:endParaRPr lang="en-US" sz="1300" dirty="0"/>
          </a:p>
        </p:txBody>
      </p:sp>
      <p:cxnSp>
        <p:nvCxnSpPr>
          <p:cNvPr id="46" name="Straight Connector 45"/>
          <p:cNvCxnSpPr/>
          <p:nvPr/>
        </p:nvCxnSpPr>
        <p:spPr>
          <a:xfrm>
            <a:off x="3429000" y="3200400"/>
            <a:ext cx="0" cy="2209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81400" y="5181600"/>
            <a:ext cx="1981200" cy="692497"/>
          </a:xfrm>
          <a:prstGeom prst="rect">
            <a:avLst/>
          </a:prstGeom>
          <a:noFill/>
        </p:spPr>
        <p:txBody>
          <a:bodyPr wrap="square" rtlCol="0">
            <a:spAutoFit/>
          </a:bodyPr>
          <a:lstStyle/>
          <a:p>
            <a:r>
              <a:rPr lang="en-US" sz="1300" dirty="0" smtClean="0"/>
              <a:t>Sept 3 1941 </a:t>
            </a:r>
          </a:p>
          <a:p>
            <a:r>
              <a:rPr lang="en-US" sz="1300" dirty="0" smtClean="0"/>
              <a:t>Frank Tracy </a:t>
            </a:r>
          </a:p>
          <a:p>
            <a:r>
              <a:rPr lang="en-US" sz="1300" dirty="0" smtClean="0"/>
              <a:t>writes New York</a:t>
            </a:r>
            <a:endParaRPr lang="en-US" sz="1300" dirty="0"/>
          </a:p>
        </p:txBody>
      </p:sp>
      <p:cxnSp>
        <p:nvCxnSpPr>
          <p:cNvPr id="52" name="Straight Connector 51"/>
          <p:cNvCxnSpPr/>
          <p:nvPr/>
        </p:nvCxnSpPr>
        <p:spPr>
          <a:xfrm>
            <a:off x="3886200" y="5867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429000" y="5410200"/>
            <a:ext cx="2286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33800" y="51054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57600" y="3276600"/>
            <a:ext cx="0" cy="1600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4724400"/>
            <a:ext cx="2286000" cy="292388"/>
          </a:xfrm>
          <a:prstGeom prst="rect">
            <a:avLst/>
          </a:prstGeom>
          <a:noFill/>
        </p:spPr>
        <p:txBody>
          <a:bodyPr wrap="square" rtlCol="0">
            <a:spAutoFit/>
          </a:bodyPr>
          <a:lstStyle/>
          <a:p>
            <a:r>
              <a:rPr lang="en-US" sz="1300" dirty="0" smtClean="0"/>
              <a:t>Wausau 1941</a:t>
            </a:r>
            <a:endParaRPr lang="en-US" sz="1300" dirty="0"/>
          </a:p>
        </p:txBody>
      </p:sp>
      <p:cxnSp>
        <p:nvCxnSpPr>
          <p:cNvPr id="49" name="Straight Connector 48"/>
          <p:cNvCxnSpPr/>
          <p:nvPr/>
        </p:nvCxnSpPr>
        <p:spPr>
          <a:xfrm flipH="1">
            <a:off x="3657600" y="4876800"/>
            <a:ext cx="15240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48" idx="0"/>
          </p:cNvCxnSpPr>
          <p:nvPr/>
        </p:nvCxnSpPr>
        <p:spPr>
          <a:xfrm>
            <a:off x="3810000" y="4724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33800" y="4343400"/>
            <a:ext cx="2286000" cy="292388"/>
          </a:xfrm>
          <a:prstGeom prst="rect">
            <a:avLst/>
          </a:prstGeom>
          <a:noFill/>
        </p:spPr>
        <p:txBody>
          <a:bodyPr wrap="square" rtlCol="0">
            <a:spAutoFit/>
          </a:bodyPr>
          <a:lstStyle/>
          <a:p>
            <a:r>
              <a:rPr lang="en-US" sz="1300" dirty="0" smtClean="0"/>
              <a:t>Oshkosh 1943</a:t>
            </a:r>
            <a:endParaRPr lang="en-US" sz="1300" dirty="0"/>
          </a:p>
        </p:txBody>
      </p:sp>
      <p:cxnSp>
        <p:nvCxnSpPr>
          <p:cNvPr id="51" name="Straight Connector 50"/>
          <p:cNvCxnSpPr/>
          <p:nvPr/>
        </p:nvCxnSpPr>
        <p:spPr>
          <a:xfrm>
            <a:off x="4495800" y="3200400"/>
            <a:ext cx="0" cy="1143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24400" y="3581400"/>
            <a:ext cx="2286000" cy="692497"/>
          </a:xfrm>
          <a:prstGeom prst="rect">
            <a:avLst/>
          </a:prstGeom>
          <a:noFill/>
        </p:spPr>
        <p:txBody>
          <a:bodyPr wrap="square" rtlCol="0">
            <a:spAutoFit/>
          </a:bodyPr>
          <a:lstStyle/>
          <a:p>
            <a:r>
              <a:rPr lang="en-US" sz="1300" dirty="0" smtClean="0"/>
              <a:t>Sheboygan</a:t>
            </a:r>
          </a:p>
          <a:p>
            <a:r>
              <a:rPr lang="en-US" sz="1300" dirty="0" smtClean="0"/>
              <a:t>Chippewa Falls</a:t>
            </a:r>
          </a:p>
          <a:p>
            <a:r>
              <a:rPr lang="en-US" sz="1300" dirty="0" smtClean="0"/>
              <a:t>Munising MI</a:t>
            </a:r>
          </a:p>
        </p:txBody>
      </p:sp>
      <p:cxnSp>
        <p:nvCxnSpPr>
          <p:cNvPr id="59" name="Straight Connector 58"/>
          <p:cNvCxnSpPr/>
          <p:nvPr/>
        </p:nvCxnSpPr>
        <p:spPr>
          <a:xfrm>
            <a:off x="5486400" y="3200400"/>
            <a:ext cx="0" cy="457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876800" y="4267200"/>
            <a:ext cx="1447800"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953000" y="4267200"/>
            <a:ext cx="2514600" cy="1138773"/>
          </a:xfrm>
          <a:prstGeom prst="rect">
            <a:avLst/>
          </a:prstGeom>
          <a:noFill/>
        </p:spPr>
        <p:txBody>
          <a:bodyPr wrap="square" rtlCol="0">
            <a:spAutoFit/>
          </a:bodyPr>
          <a:lstStyle/>
          <a:p>
            <a:r>
              <a:rPr lang="en-US" sz="1300" dirty="0" smtClean="0"/>
              <a:t>Eau Claire Group #2</a:t>
            </a:r>
          </a:p>
          <a:p>
            <a:r>
              <a:rPr lang="en-US" sz="1300" dirty="0" smtClean="0"/>
              <a:t>Marquette MI Manistique MI,</a:t>
            </a:r>
          </a:p>
          <a:p>
            <a:r>
              <a:rPr lang="en-US" sz="1300" dirty="0" smtClean="0"/>
              <a:t>Eagle River WI, Rhinelander WI  WI  Menominee WI </a:t>
            </a:r>
          </a:p>
          <a:p>
            <a:endParaRPr lang="en-US" sz="1600" dirty="0"/>
          </a:p>
        </p:txBody>
      </p:sp>
      <p:cxnSp>
        <p:nvCxnSpPr>
          <p:cNvPr id="77" name="Straight Connector 76"/>
          <p:cNvCxnSpPr/>
          <p:nvPr/>
        </p:nvCxnSpPr>
        <p:spPr>
          <a:xfrm>
            <a:off x="6019800" y="3200400"/>
            <a:ext cx="0" cy="11430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15000" y="5181600"/>
            <a:ext cx="2209800" cy="1846659"/>
          </a:xfrm>
          <a:prstGeom prst="rect">
            <a:avLst/>
          </a:prstGeom>
          <a:noFill/>
        </p:spPr>
        <p:txBody>
          <a:bodyPr wrap="square" rtlCol="0">
            <a:spAutoFit/>
          </a:bodyPr>
          <a:lstStyle/>
          <a:p>
            <a:pPr lvl="1"/>
            <a:r>
              <a:rPr lang="en-US" sz="1200" dirty="0" smtClean="0"/>
              <a:t>Manitowoc WI</a:t>
            </a:r>
          </a:p>
          <a:p>
            <a:pPr lvl="1"/>
            <a:r>
              <a:rPr lang="en-US" sz="1200" dirty="0" smtClean="0"/>
              <a:t>New London WI</a:t>
            </a:r>
          </a:p>
          <a:p>
            <a:pPr lvl="1"/>
            <a:r>
              <a:rPr lang="en-US" sz="1200" dirty="0" smtClean="0"/>
              <a:t>Osseo, WI</a:t>
            </a:r>
          </a:p>
          <a:p>
            <a:pPr lvl="1"/>
            <a:r>
              <a:rPr lang="en-US" sz="1200" dirty="0" smtClean="0"/>
              <a:t>Rice Lake, WI</a:t>
            </a:r>
          </a:p>
          <a:p>
            <a:pPr lvl="1"/>
            <a:r>
              <a:rPr lang="en-US" sz="1200" dirty="0" smtClean="0"/>
              <a:t>Shawano, WI</a:t>
            </a:r>
          </a:p>
          <a:p>
            <a:pPr lvl="1"/>
            <a:r>
              <a:rPr lang="en-US" sz="1200" dirty="0" smtClean="0"/>
              <a:t>Superior, WI </a:t>
            </a:r>
          </a:p>
          <a:p>
            <a:pPr lvl="1"/>
            <a:r>
              <a:rPr lang="en-US" sz="1200" dirty="0" smtClean="0"/>
              <a:t>Menominee, MI  </a:t>
            </a:r>
          </a:p>
          <a:p>
            <a:pPr lvl="1"/>
            <a:r>
              <a:rPr lang="en-US" sz="1200" dirty="0" smtClean="0"/>
              <a:t>Sault Ste. Marie, MI</a:t>
            </a:r>
          </a:p>
          <a:p>
            <a:endParaRPr lang="en-US" dirty="0"/>
          </a:p>
        </p:txBody>
      </p:sp>
      <p:cxnSp>
        <p:nvCxnSpPr>
          <p:cNvPr id="61" name="Straight Connector 60"/>
          <p:cNvCxnSpPr/>
          <p:nvPr/>
        </p:nvCxnSpPr>
        <p:spPr>
          <a:xfrm>
            <a:off x="6477000" y="3200400"/>
            <a:ext cx="0" cy="1981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77000" y="3429000"/>
            <a:ext cx="1828800" cy="1308050"/>
          </a:xfrm>
          <a:prstGeom prst="rect">
            <a:avLst/>
          </a:prstGeom>
          <a:noFill/>
        </p:spPr>
        <p:txBody>
          <a:bodyPr wrap="square" rtlCol="0">
            <a:spAutoFit/>
          </a:bodyPr>
          <a:lstStyle/>
          <a:p>
            <a:r>
              <a:rPr lang="en-US" sz="1300" dirty="0" smtClean="0"/>
              <a:t>Chassell, MI</a:t>
            </a:r>
          </a:p>
          <a:p>
            <a:r>
              <a:rPr lang="en-US" sz="1300" dirty="0" smtClean="0"/>
              <a:t>Ishpeming, MI</a:t>
            </a:r>
          </a:p>
          <a:p>
            <a:r>
              <a:rPr lang="en-US" sz="1300" dirty="0" smtClean="0"/>
              <a:t>Merrill, WI</a:t>
            </a:r>
          </a:p>
          <a:p>
            <a:r>
              <a:rPr lang="en-US" sz="1300" dirty="0" smtClean="0"/>
              <a:t>Stanley, WI</a:t>
            </a:r>
          </a:p>
          <a:p>
            <a:r>
              <a:rPr lang="en-US" sz="1300" dirty="0" err="1" smtClean="0"/>
              <a:t>Wisc</a:t>
            </a:r>
            <a:r>
              <a:rPr lang="en-US" sz="1300" dirty="0" smtClean="0"/>
              <a:t>. Rapids</a:t>
            </a:r>
          </a:p>
          <a:p>
            <a:endParaRPr lang="en-US" sz="1400" dirty="0"/>
          </a:p>
        </p:txBody>
      </p:sp>
      <p:cxnSp>
        <p:nvCxnSpPr>
          <p:cNvPr id="62" name="Straight Connector 61"/>
          <p:cNvCxnSpPr/>
          <p:nvPr/>
        </p:nvCxnSpPr>
        <p:spPr>
          <a:xfrm>
            <a:off x="7010400" y="3200400"/>
            <a:ext cx="0" cy="3048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553200" y="4495800"/>
            <a:ext cx="99060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391400" y="6015335"/>
            <a:ext cx="1447800" cy="461665"/>
          </a:xfrm>
          <a:prstGeom prst="rect">
            <a:avLst/>
          </a:prstGeom>
          <a:noFill/>
        </p:spPr>
        <p:txBody>
          <a:bodyPr wrap="square" rtlCol="0">
            <a:spAutoFit/>
          </a:bodyPr>
          <a:lstStyle/>
          <a:p>
            <a:r>
              <a:rPr lang="en-US" sz="1200" dirty="0" smtClean="0"/>
              <a:t>Hancock MI</a:t>
            </a:r>
          </a:p>
          <a:p>
            <a:r>
              <a:rPr lang="en-US" sz="1200" dirty="0" smtClean="0"/>
              <a:t>Sturgeon Bay WI</a:t>
            </a:r>
            <a:endParaRPr lang="en-US" sz="1200" dirty="0"/>
          </a:p>
        </p:txBody>
      </p:sp>
      <p:cxnSp>
        <p:nvCxnSpPr>
          <p:cNvPr id="71" name="Straight Connector 70"/>
          <p:cNvCxnSpPr/>
          <p:nvPr/>
        </p:nvCxnSpPr>
        <p:spPr>
          <a:xfrm>
            <a:off x="7620000" y="3200400"/>
            <a:ext cx="0" cy="2743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391400" y="60198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953000" y="5181600"/>
            <a:ext cx="167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467600" y="6477000"/>
            <a:ext cx="9906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772400" y="4419600"/>
            <a:ext cx="1371600" cy="1292662"/>
          </a:xfrm>
          <a:prstGeom prst="rect">
            <a:avLst/>
          </a:prstGeom>
          <a:noFill/>
        </p:spPr>
        <p:txBody>
          <a:bodyPr wrap="square" rtlCol="0">
            <a:spAutoFit/>
          </a:bodyPr>
          <a:lstStyle/>
          <a:p>
            <a:r>
              <a:rPr lang="en-US" sz="1300" dirty="0" smtClean="0"/>
              <a:t>Amery</a:t>
            </a:r>
          </a:p>
          <a:p>
            <a:r>
              <a:rPr lang="en-US" sz="1300" dirty="0" smtClean="0"/>
              <a:t>Gillett</a:t>
            </a:r>
          </a:p>
          <a:p>
            <a:r>
              <a:rPr lang="en-US" sz="1300" dirty="0" smtClean="0"/>
              <a:t>Iron Mountain</a:t>
            </a:r>
          </a:p>
          <a:p>
            <a:r>
              <a:rPr lang="en-US" sz="1300" dirty="0" smtClean="0"/>
              <a:t>Oconto Falls</a:t>
            </a:r>
          </a:p>
          <a:p>
            <a:r>
              <a:rPr lang="en-US" sz="1300" dirty="0" smtClean="0"/>
              <a:t>Stevens Point</a:t>
            </a:r>
          </a:p>
          <a:p>
            <a:r>
              <a:rPr lang="en-US" sz="1300" dirty="0" smtClean="0"/>
              <a:t>Wautoma</a:t>
            </a:r>
            <a:endParaRPr lang="en-US" sz="1300" dirty="0"/>
          </a:p>
        </p:txBody>
      </p:sp>
      <p:cxnSp>
        <p:nvCxnSpPr>
          <p:cNvPr id="65" name="Straight Connector 64"/>
          <p:cNvCxnSpPr/>
          <p:nvPr/>
        </p:nvCxnSpPr>
        <p:spPr>
          <a:xfrm>
            <a:off x="7924800" y="3200400"/>
            <a:ext cx="0" cy="1219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001000" y="396240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772400" y="57150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924800" y="3657600"/>
            <a:ext cx="1143000" cy="292388"/>
          </a:xfrm>
          <a:prstGeom prst="rect">
            <a:avLst/>
          </a:prstGeom>
          <a:noFill/>
        </p:spPr>
        <p:txBody>
          <a:bodyPr wrap="square" rtlCol="0">
            <a:spAutoFit/>
          </a:bodyPr>
          <a:lstStyle/>
          <a:p>
            <a:r>
              <a:rPr lang="en-US" sz="1300" dirty="0" smtClean="0"/>
              <a:t>Escanaba MI</a:t>
            </a:r>
            <a:endParaRPr lang="en-US" sz="1300" dirty="0"/>
          </a:p>
        </p:txBody>
      </p:sp>
      <p:cxnSp>
        <p:nvCxnSpPr>
          <p:cNvPr id="115" name="Straight Connector 114"/>
          <p:cNvCxnSpPr/>
          <p:nvPr/>
        </p:nvCxnSpPr>
        <p:spPr>
          <a:xfrm>
            <a:off x="8534400" y="3200400"/>
            <a:ext cx="0" cy="457200"/>
          </a:xfrm>
          <a:prstGeom prst="line">
            <a:avLst/>
          </a:prstGeom>
          <a:ln w="127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105400" y="2133600"/>
            <a:ext cx="1524000" cy="769441"/>
          </a:xfrm>
          <a:prstGeom prst="rect">
            <a:avLst/>
          </a:prstGeom>
          <a:noFill/>
        </p:spPr>
        <p:txBody>
          <a:bodyPr wrap="square" rtlCol="0">
            <a:spAutoFit/>
          </a:bodyPr>
          <a:lstStyle/>
          <a:p>
            <a:pPr algn="ctr"/>
            <a:r>
              <a:rPr lang="en-US" sz="1400" dirty="0" smtClean="0"/>
              <a:t>12 Traditions </a:t>
            </a:r>
          </a:p>
          <a:p>
            <a:pPr algn="ctr"/>
            <a:r>
              <a:rPr lang="en-US" sz="1400" dirty="0" smtClean="0"/>
              <a:t>1</a:t>
            </a:r>
            <a:r>
              <a:rPr lang="en-US" sz="1400" baseline="30000" dirty="0" smtClean="0"/>
              <a:t>st</a:t>
            </a:r>
            <a:r>
              <a:rPr lang="en-US" sz="1400" dirty="0" smtClean="0"/>
              <a:t> printed</a:t>
            </a:r>
          </a:p>
          <a:p>
            <a:endParaRPr lang="en-US" sz="1600" b="1" dirty="0">
              <a:solidFill>
                <a:schemeClr val="bg1">
                  <a:lumMod val="50000"/>
                </a:schemeClr>
              </a:solidFill>
            </a:endParaRPr>
          </a:p>
        </p:txBody>
      </p:sp>
      <p:cxnSp>
        <p:nvCxnSpPr>
          <p:cNvPr id="82" name="Straight Connector 81"/>
          <p:cNvCxnSpPr/>
          <p:nvPr/>
        </p:nvCxnSpPr>
        <p:spPr>
          <a:xfrm>
            <a:off x="5943600" y="2514600"/>
            <a:ext cx="76200" cy="457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t>Rockefeller Dinner           Feb 1940</a:t>
            </a:r>
            <a:endParaRPr lang="en-US" sz="1600" b="1" dirty="0"/>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t>Jack Alexander Article Saturday Evening Post</a:t>
            </a:r>
          </a:p>
          <a:p>
            <a:r>
              <a:rPr lang="en-US" sz="1600" b="1" dirty="0" smtClean="0"/>
              <a:t>March 1941</a:t>
            </a:r>
            <a:endParaRPr lang="en-US" sz="1600" b="1" dirty="0"/>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t>Rockefeller Dinner           Feb 1940</a:t>
            </a:r>
            <a:endParaRPr lang="en-US" sz="1600" b="1" dirty="0"/>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t>AA Grapevine  is Published June 1944</a:t>
            </a:r>
            <a:endParaRPr lang="en-US" sz="1600" b="1" dirty="0"/>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t>Jack Alexander Article Saturday Evening Post</a:t>
            </a:r>
          </a:p>
          <a:p>
            <a:r>
              <a:rPr lang="en-US" sz="1600" b="1" dirty="0" smtClean="0"/>
              <a:t>March 1941</a:t>
            </a:r>
            <a:endParaRPr lang="en-US" sz="1600" b="1" dirty="0"/>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t>Bill starts pushing for a Conference</a:t>
            </a:r>
          </a:p>
          <a:p>
            <a:r>
              <a:rPr lang="en-US" sz="1600" b="1" dirty="0" smtClean="0"/>
              <a:t>April 1947</a:t>
            </a:r>
            <a:endParaRPr lang="en-US" sz="1600" b="1" dirty="0"/>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t>Rockefeller Dinner           Feb 1940</a:t>
            </a:r>
            <a:endParaRPr lang="en-US" sz="1600" b="1" dirty="0"/>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t>AA Grapevine  is Published June 1944</a:t>
            </a:r>
            <a:endParaRPr lang="en-US" sz="1600" b="1" dirty="0"/>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t>Jack Alexander Article Saturday Evening Post</a:t>
            </a:r>
          </a:p>
          <a:p>
            <a:r>
              <a:rPr lang="en-US" sz="1600" b="1" dirty="0" smtClean="0"/>
              <a:t>March 1941</a:t>
            </a:r>
            <a:endParaRPr lang="en-US" sz="1600" b="1" dirty="0"/>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597" y="2971800"/>
          <a:ext cx="8610602" cy="249687"/>
        </p:xfrm>
        <a:graphic>
          <a:graphicData uri="http://schemas.openxmlformats.org/drawingml/2006/table">
            <a:tbl>
              <a:tblPr/>
              <a:tblGrid>
                <a:gridCol w="506506"/>
                <a:gridCol w="506506"/>
                <a:gridCol w="506506"/>
                <a:gridCol w="506506"/>
                <a:gridCol w="506506"/>
                <a:gridCol w="506506"/>
                <a:gridCol w="506506"/>
                <a:gridCol w="506506"/>
                <a:gridCol w="506506"/>
                <a:gridCol w="506506"/>
                <a:gridCol w="506506"/>
                <a:gridCol w="506506"/>
                <a:gridCol w="506506"/>
                <a:gridCol w="506506"/>
                <a:gridCol w="506506"/>
                <a:gridCol w="506506"/>
                <a:gridCol w="506506"/>
              </a:tblGrid>
              <a:tr h="234252">
                <a:tc>
                  <a:txBody>
                    <a:bodyPr/>
                    <a:lstStyle/>
                    <a:p>
                      <a:pPr algn="ctr" fontAlgn="b"/>
                      <a:r>
                        <a:rPr lang="en-US" sz="1600" b="1" i="0" u="none" strike="noStrike" dirty="0">
                          <a:solidFill>
                            <a:schemeClr val="tx2">
                              <a:lumMod val="75000"/>
                            </a:schemeClr>
                          </a:solidFill>
                          <a:latin typeface="Calibri"/>
                        </a:rPr>
                        <a:t>1935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1939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1942</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1943</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1944</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1945</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1946</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1947</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1948</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1949</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1950</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chemeClr val="tx2">
                              <a:lumMod val="75000"/>
                            </a:schemeClr>
                          </a:solidFill>
                          <a:latin typeface="Calibri"/>
                        </a:rPr>
                        <a:t>1951</a:t>
                      </a:r>
                    </a:p>
                  </a:txBody>
                  <a:tcPr marL="5847" marR="5847" marT="5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52400" y="381000"/>
            <a:ext cx="1600200" cy="584775"/>
          </a:xfrm>
          <a:prstGeom prst="rect">
            <a:avLst/>
          </a:prstGeom>
          <a:noFill/>
        </p:spPr>
        <p:txBody>
          <a:bodyPr wrap="square" rtlCol="0">
            <a:spAutoFit/>
          </a:bodyPr>
          <a:lstStyle/>
          <a:p>
            <a:pPr algn="ctr"/>
            <a:r>
              <a:rPr lang="en-US" sz="1600" b="1" dirty="0" smtClean="0"/>
              <a:t>Bill &amp; Bob Meet May 1935</a:t>
            </a:r>
            <a:endParaRPr lang="en-US" sz="1600" b="1" dirty="0"/>
          </a:p>
        </p:txBody>
      </p:sp>
      <p:sp>
        <p:nvSpPr>
          <p:cNvPr id="9" name="TextBox 8"/>
          <p:cNvSpPr txBox="1"/>
          <p:nvPr/>
        </p:nvSpPr>
        <p:spPr>
          <a:xfrm>
            <a:off x="762000" y="1143000"/>
            <a:ext cx="1524000" cy="1077218"/>
          </a:xfrm>
          <a:prstGeom prst="rect">
            <a:avLst/>
          </a:prstGeom>
          <a:noFill/>
        </p:spPr>
        <p:txBody>
          <a:bodyPr wrap="square" rtlCol="0">
            <a:spAutoFit/>
          </a:bodyPr>
          <a:lstStyle/>
          <a:p>
            <a:r>
              <a:rPr lang="en-US" sz="1600" b="1" dirty="0" smtClean="0"/>
              <a:t>Alcoholic Foundation       is formed August 1938</a:t>
            </a:r>
            <a:endParaRPr lang="en-US" sz="1600" b="1" dirty="0"/>
          </a:p>
        </p:txBody>
      </p:sp>
      <p:cxnSp>
        <p:nvCxnSpPr>
          <p:cNvPr id="11" name="Straight Connector 10"/>
          <p:cNvCxnSpPr/>
          <p:nvPr/>
        </p:nvCxnSpPr>
        <p:spPr>
          <a:xfrm>
            <a:off x="533400" y="9906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71800" y="22098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1219200"/>
            <a:ext cx="762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2209800"/>
            <a:ext cx="2286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381000"/>
            <a:ext cx="1524000" cy="830997"/>
          </a:xfrm>
          <a:prstGeom prst="rect">
            <a:avLst/>
          </a:prstGeom>
          <a:noFill/>
        </p:spPr>
        <p:txBody>
          <a:bodyPr wrap="square" rtlCol="0">
            <a:spAutoFit/>
          </a:bodyPr>
          <a:lstStyle/>
          <a:p>
            <a:r>
              <a:rPr lang="en-US" sz="1600" b="1" dirty="0" smtClean="0"/>
              <a:t>Big Book is published</a:t>
            </a:r>
          </a:p>
          <a:p>
            <a:r>
              <a:rPr lang="en-US" sz="1600" b="1" dirty="0" smtClean="0"/>
              <a:t>April 1939</a:t>
            </a:r>
            <a:endParaRPr lang="en-US" sz="1600" b="1" dirty="0"/>
          </a:p>
        </p:txBody>
      </p:sp>
      <p:sp>
        <p:nvSpPr>
          <p:cNvPr id="20" name="TextBox 19"/>
          <p:cNvSpPr txBox="1"/>
          <p:nvPr/>
        </p:nvSpPr>
        <p:spPr>
          <a:xfrm>
            <a:off x="5638800" y="152400"/>
            <a:ext cx="1524000" cy="1077218"/>
          </a:xfrm>
          <a:prstGeom prst="rect">
            <a:avLst/>
          </a:prstGeom>
          <a:noFill/>
        </p:spPr>
        <p:txBody>
          <a:bodyPr wrap="square" rtlCol="0">
            <a:spAutoFit/>
          </a:bodyPr>
          <a:lstStyle/>
          <a:p>
            <a:r>
              <a:rPr lang="en-US" sz="1600" b="1" dirty="0" smtClean="0"/>
              <a:t>Bill starts pushing for a Conference</a:t>
            </a:r>
          </a:p>
          <a:p>
            <a:r>
              <a:rPr lang="en-US" sz="1600" b="1" dirty="0" smtClean="0"/>
              <a:t>April 1947</a:t>
            </a:r>
            <a:endParaRPr lang="en-US" sz="1600" b="1" dirty="0"/>
          </a:p>
        </p:txBody>
      </p:sp>
      <p:cxnSp>
        <p:nvCxnSpPr>
          <p:cNvPr id="21" name="Straight Connector 20"/>
          <p:cNvCxnSpPr>
            <a:stCxn id="20" idx="2"/>
          </p:cNvCxnSpPr>
          <p:nvPr/>
        </p:nvCxnSpPr>
        <p:spPr>
          <a:xfrm>
            <a:off x="6400800" y="1229618"/>
            <a:ext cx="228600" cy="1742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29200" y="2438400"/>
            <a:ext cx="762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72400" y="2362200"/>
            <a:ext cx="152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2"/>
          </p:cNvCxnSpPr>
          <p:nvPr/>
        </p:nvCxnSpPr>
        <p:spPr>
          <a:xfrm>
            <a:off x="8382000" y="1229618"/>
            <a:ext cx="152400" cy="17421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67000" y="1371600"/>
            <a:ext cx="1524000" cy="830997"/>
          </a:xfrm>
          <a:prstGeom prst="rect">
            <a:avLst/>
          </a:prstGeom>
          <a:noFill/>
        </p:spPr>
        <p:txBody>
          <a:bodyPr wrap="square" rtlCol="0">
            <a:spAutoFit/>
          </a:bodyPr>
          <a:lstStyle/>
          <a:p>
            <a:r>
              <a:rPr lang="en-US" sz="1600" b="1" dirty="0" smtClean="0"/>
              <a:t>Rockefeller Dinner           Feb 1940</a:t>
            </a:r>
            <a:endParaRPr lang="en-US" sz="1600" b="1" dirty="0"/>
          </a:p>
        </p:txBody>
      </p:sp>
      <p:sp>
        <p:nvSpPr>
          <p:cNvPr id="30" name="TextBox 29"/>
          <p:cNvSpPr txBox="1"/>
          <p:nvPr/>
        </p:nvSpPr>
        <p:spPr>
          <a:xfrm>
            <a:off x="4495800" y="1600200"/>
            <a:ext cx="1524000" cy="830997"/>
          </a:xfrm>
          <a:prstGeom prst="rect">
            <a:avLst/>
          </a:prstGeom>
          <a:noFill/>
        </p:spPr>
        <p:txBody>
          <a:bodyPr wrap="square" rtlCol="0">
            <a:spAutoFit/>
          </a:bodyPr>
          <a:lstStyle/>
          <a:p>
            <a:r>
              <a:rPr lang="en-US" sz="1600" b="1" dirty="0" smtClean="0"/>
              <a:t>AA Grapevine  is Published June 1944</a:t>
            </a:r>
            <a:endParaRPr lang="en-US" sz="1600" b="1" dirty="0"/>
          </a:p>
        </p:txBody>
      </p:sp>
      <p:sp>
        <p:nvSpPr>
          <p:cNvPr id="32" name="TextBox 31"/>
          <p:cNvSpPr txBox="1"/>
          <p:nvPr/>
        </p:nvSpPr>
        <p:spPr>
          <a:xfrm>
            <a:off x="7620000" y="152400"/>
            <a:ext cx="1524000" cy="1077218"/>
          </a:xfrm>
          <a:prstGeom prst="rect">
            <a:avLst/>
          </a:prstGeom>
          <a:noFill/>
        </p:spPr>
        <p:txBody>
          <a:bodyPr wrap="square" rtlCol="0">
            <a:spAutoFit/>
          </a:bodyPr>
          <a:lstStyle/>
          <a:p>
            <a:r>
              <a:rPr lang="en-US" sz="1600" b="1" dirty="0" smtClean="0"/>
              <a:t>1</a:t>
            </a:r>
            <a:r>
              <a:rPr lang="en-US" sz="1600" b="1" baseline="30000" dirty="0" smtClean="0"/>
              <a:t>st</a:t>
            </a:r>
            <a:r>
              <a:rPr lang="en-US" sz="1600" b="1" dirty="0" smtClean="0"/>
              <a:t> General Service Conference April 1951</a:t>
            </a:r>
            <a:endParaRPr lang="en-US" sz="1600" b="1" dirty="0"/>
          </a:p>
        </p:txBody>
      </p:sp>
      <p:sp>
        <p:nvSpPr>
          <p:cNvPr id="34" name="TextBox 33"/>
          <p:cNvSpPr txBox="1"/>
          <p:nvPr/>
        </p:nvSpPr>
        <p:spPr>
          <a:xfrm>
            <a:off x="6705600" y="1219200"/>
            <a:ext cx="1524000" cy="1371600"/>
          </a:xfrm>
          <a:prstGeom prst="rect">
            <a:avLst/>
          </a:prstGeom>
          <a:noFill/>
        </p:spPr>
        <p:txBody>
          <a:bodyPr wrap="square" rtlCol="0">
            <a:spAutoFit/>
          </a:bodyPr>
          <a:lstStyle/>
          <a:p>
            <a:r>
              <a:rPr lang="en-US" sz="1600" b="1" dirty="0" smtClean="0"/>
              <a:t>12 Traditions adopted – 1</a:t>
            </a:r>
            <a:r>
              <a:rPr lang="en-US" sz="1600" b="1" baseline="30000" dirty="0" smtClean="0"/>
              <a:t>st</a:t>
            </a:r>
            <a:r>
              <a:rPr lang="en-US" sz="1600" b="1" dirty="0" smtClean="0"/>
              <a:t> International Convention  July 1950</a:t>
            </a:r>
            <a:endParaRPr lang="en-US" sz="1600" b="1" dirty="0"/>
          </a:p>
        </p:txBody>
      </p:sp>
      <p:sp>
        <p:nvSpPr>
          <p:cNvPr id="35" name="TextBox 34"/>
          <p:cNvSpPr txBox="1"/>
          <p:nvPr/>
        </p:nvSpPr>
        <p:spPr>
          <a:xfrm>
            <a:off x="3810000" y="228600"/>
            <a:ext cx="1676400" cy="1077218"/>
          </a:xfrm>
          <a:prstGeom prst="rect">
            <a:avLst/>
          </a:prstGeom>
          <a:noFill/>
        </p:spPr>
        <p:txBody>
          <a:bodyPr wrap="square" rtlCol="0">
            <a:spAutoFit/>
          </a:bodyPr>
          <a:lstStyle/>
          <a:p>
            <a:r>
              <a:rPr lang="en-US" sz="1600" b="1" dirty="0" smtClean="0"/>
              <a:t>Jack Alexander Article Saturday Evening Post</a:t>
            </a:r>
          </a:p>
          <a:p>
            <a:r>
              <a:rPr lang="en-US" sz="1600" b="1" dirty="0" smtClean="0"/>
              <a:t>March 1941</a:t>
            </a:r>
            <a:endParaRPr lang="en-US" sz="1600" b="1" dirty="0"/>
          </a:p>
        </p:txBody>
      </p:sp>
      <p:cxnSp>
        <p:nvCxnSpPr>
          <p:cNvPr id="41" name="Straight Connector 40"/>
          <p:cNvCxnSpPr/>
          <p:nvPr/>
        </p:nvCxnSpPr>
        <p:spPr>
          <a:xfrm flipH="1">
            <a:off x="3581400" y="1219200"/>
            <a:ext cx="533400" cy="1752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7594</TotalTime>
  <Words>7595</Words>
  <Application>Microsoft Office PowerPoint</Application>
  <PresentationFormat>Letter Paper (8.5x11 in)</PresentationFormat>
  <Paragraphs>1331</Paragraphs>
  <Slides>55</Slides>
  <Notes>54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What We Used To Be 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We Used To Be 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Matthew's Heating</cp:lastModifiedBy>
  <cp:revision>194</cp:revision>
  <dcterms:created xsi:type="dcterms:W3CDTF">2017-02-20T04:45:35Z</dcterms:created>
  <dcterms:modified xsi:type="dcterms:W3CDTF">2017-11-27T02:42:12Z</dcterms:modified>
</cp:coreProperties>
</file>